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3F6_2DF3023F.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407_AE773B42.xml" ContentType="application/vnd.ms-powerpoint.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omments/modernComment_402_B2C6449A.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9"/>
  </p:notesMasterIdLst>
  <p:sldIdLst>
    <p:sldId id="256" r:id="rId2"/>
    <p:sldId id="527" r:id="rId3"/>
    <p:sldId id="980" r:id="rId4"/>
    <p:sldId id="287" r:id="rId5"/>
    <p:sldId id="297" r:id="rId6"/>
    <p:sldId id="974" r:id="rId7"/>
    <p:sldId id="937" r:id="rId8"/>
    <p:sldId id="420" r:id="rId9"/>
    <p:sldId id="446" r:id="rId10"/>
    <p:sldId id="437" r:id="rId11"/>
    <p:sldId id="457" r:id="rId12"/>
    <p:sldId id="456" r:id="rId13"/>
    <p:sldId id="447" r:id="rId14"/>
    <p:sldId id="436" r:id="rId15"/>
    <p:sldId id="448" r:id="rId16"/>
    <p:sldId id="449" r:id="rId17"/>
    <p:sldId id="853" r:id="rId18"/>
    <p:sldId id="834" r:id="rId19"/>
    <p:sldId id="458" r:id="rId20"/>
    <p:sldId id="466" r:id="rId21"/>
    <p:sldId id="868" r:id="rId22"/>
    <p:sldId id="867" r:id="rId23"/>
    <p:sldId id="975" r:id="rId24"/>
    <p:sldId id="421" r:id="rId25"/>
    <p:sldId id="398" r:id="rId26"/>
    <p:sldId id="825" r:id="rId27"/>
    <p:sldId id="400" r:id="rId28"/>
    <p:sldId id="475" r:id="rId29"/>
    <p:sldId id="399" r:id="rId30"/>
    <p:sldId id="469" r:id="rId31"/>
    <p:sldId id="425" r:id="rId32"/>
    <p:sldId id="846" r:id="rId33"/>
    <p:sldId id="847" r:id="rId34"/>
    <p:sldId id="977" r:id="rId35"/>
    <p:sldId id="835" r:id="rId36"/>
    <p:sldId id="836" r:id="rId37"/>
    <p:sldId id="813" r:id="rId38"/>
    <p:sldId id="862" r:id="rId39"/>
    <p:sldId id="840" r:id="rId40"/>
    <p:sldId id="852" r:id="rId41"/>
    <p:sldId id="845" r:id="rId42"/>
    <p:sldId id="841" r:id="rId43"/>
    <p:sldId id="843" r:id="rId44"/>
    <p:sldId id="844" r:id="rId45"/>
    <p:sldId id="978" r:id="rId46"/>
    <p:sldId id="861" r:id="rId47"/>
    <p:sldId id="858" r:id="rId48"/>
    <p:sldId id="859" r:id="rId49"/>
    <p:sldId id="572" r:id="rId50"/>
    <p:sldId id="863" r:id="rId51"/>
    <p:sldId id="905" r:id="rId52"/>
    <p:sldId id="600" r:id="rId53"/>
    <p:sldId id="609" r:id="rId54"/>
    <p:sldId id="601" r:id="rId55"/>
    <p:sldId id="347" r:id="rId56"/>
    <p:sldId id="341" r:id="rId57"/>
    <p:sldId id="683" r:id="rId58"/>
    <p:sldId id="630" r:id="rId59"/>
    <p:sldId id="299" r:id="rId60"/>
    <p:sldId id="604" r:id="rId61"/>
    <p:sldId id="301" r:id="rId62"/>
    <p:sldId id="606" r:id="rId63"/>
    <p:sldId id="313" r:id="rId64"/>
    <p:sldId id="607" r:id="rId65"/>
    <p:sldId id="621" r:id="rId66"/>
    <p:sldId id="608" r:id="rId67"/>
    <p:sldId id="352" r:id="rId68"/>
    <p:sldId id="611" r:id="rId69"/>
    <p:sldId id="684" r:id="rId70"/>
    <p:sldId id="620" r:id="rId71"/>
    <p:sldId id="665" r:id="rId72"/>
    <p:sldId id="959" r:id="rId73"/>
    <p:sldId id="1002" r:id="rId74"/>
    <p:sldId id="870" r:id="rId75"/>
    <p:sldId id="812" r:id="rId76"/>
    <p:sldId id="960" r:id="rId77"/>
    <p:sldId id="738" r:id="rId78"/>
    <p:sldId id="739" r:id="rId79"/>
    <p:sldId id="742" r:id="rId80"/>
    <p:sldId id="874" r:id="rId81"/>
    <p:sldId id="761" r:id="rId82"/>
    <p:sldId id="728" r:id="rId83"/>
    <p:sldId id="749" r:id="rId84"/>
    <p:sldId id="745" r:id="rId85"/>
    <p:sldId id="744" r:id="rId86"/>
    <p:sldId id="866" r:id="rId87"/>
    <p:sldId id="814" r:id="rId88"/>
    <p:sldId id="803" r:id="rId89"/>
    <p:sldId id="746" r:id="rId90"/>
    <p:sldId id="961" r:id="rId91"/>
    <p:sldId id="945" r:id="rId92"/>
    <p:sldId id="947" r:id="rId93"/>
    <p:sldId id="949" r:id="rId94"/>
    <p:sldId id="951" r:id="rId95"/>
    <p:sldId id="953" r:id="rId96"/>
    <p:sldId id="962" r:id="rId97"/>
    <p:sldId id="871" r:id="rId98"/>
    <p:sldId id="872" r:id="rId99"/>
    <p:sldId id="873" r:id="rId100"/>
    <p:sldId id="1003" r:id="rId101"/>
    <p:sldId id="810" r:id="rId102"/>
    <p:sldId id="704" r:id="rId103"/>
    <p:sldId id="708" r:id="rId104"/>
    <p:sldId id="804" r:id="rId105"/>
    <p:sldId id="795" r:id="rId106"/>
    <p:sldId id="760" r:id="rId107"/>
    <p:sldId id="817" r:id="rId108"/>
    <p:sldId id="747" r:id="rId109"/>
    <p:sldId id="818" r:id="rId110"/>
    <p:sldId id="800" r:id="rId111"/>
    <p:sldId id="801" r:id="rId112"/>
    <p:sldId id="1004" r:id="rId113"/>
    <p:sldId id="282" r:id="rId114"/>
    <p:sldId id="1030" r:id="rId115"/>
    <p:sldId id="964" r:id="rId116"/>
    <p:sldId id="972" r:id="rId117"/>
    <p:sldId id="965" r:id="rId118"/>
    <p:sldId id="982" r:id="rId119"/>
    <p:sldId id="366" r:id="rId120"/>
    <p:sldId id="369" r:id="rId121"/>
    <p:sldId id="501" r:id="rId122"/>
    <p:sldId id="983" r:id="rId123"/>
    <p:sldId id="984" r:id="rId124"/>
    <p:sldId id="985" r:id="rId125"/>
    <p:sldId id="986" r:id="rId126"/>
    <p:sldId id="987" r:id="rId127"/>
    <p:sldId id="502" r:id="rId128"/>
    <p:sldId id="988" r:id="rId129"/>
    <p:sldId id="503" r:id="rId130"/>
    <p:sldId id="989" r:id="rId131"/>
    <p:sldId id="1014" r:id="rId132"/>
    <p:sldId id="1017" r:id="rId133"/>
    <p:sldId id="1019" r:id="rId134"/>
    <p:sldId id="1023" r:id="rId135"/>
    <p:sldId id="1015" r:id="rId136"/>
    <p:sldId id="1031" r:id="rId137"/>
    <p:sldId id="1022" r:id="rId138"/>
    <p:sldId id="1024" r:id="rId139"/>
    <p:sldId id="981" r:id="rId140"/>
    <p:sldId id="990" r:id="rId141"/>
    <p:sldId id="999" r:id="rId142"/>
    <p:sldId id="997" r:id="rId143"/>
    <p:sldId id="1000" r:id="rId144"/>
    <p:sldId id="1001" r:id="rId145"/>
    <p:sldId id="993" r:id="rId146"/>
    <p:sldId id="1005" r:id="rId147"/>
    <p:sldId id="1016" r:id="rId148"/>
    <p:sldId id="998" r:id="rId149"/>
    <p:sldId id="992" r:id="rId150"/>
    <p:sldId id="966" r:id="rId151"/>
    <p:sldId id="1026" r:id="rId152"/>
    <p:sldId id="1028" r:id="rId153"/>
    <p:sldId id="1027" r:id="rId154"/>
    <p:sldId id="1029" r:id="rId155"/>
    <p:sldId id="1006" r:id="rId156"/>
    <p:sldId id="1007" r:id="rId157"/>
    <p:sldId id="1010" r:id="rId158"/>
    <p:sldId id="1013" r:id="rId159"/>
    <p:sldId id="1011" r:id="rId160"/>
    <p:sldId id="971" r:id="rId161"/>
    <p:sldId id="924" r:id="rId162"/>
    <p:sldId id="927" r:id="rId163"/>
    <p:sldId id="925" r:id="rId164"/>
    <p:sldId id="969" r:id="rId165"/>
    <p:sldId id="1009" r:id="rId166"/>
    <p:sldId id="920" r:id="rId167"/>
    <p:sldId id="921" r:id="rId168"/>
    <p:sldId id="923" r:id="rId169"/>
    <p:sldId id="968" r:id="rId170"/>
    <p:sldId id="928" r:id="rId171"/>
    <p:sldId id="979" r:id="rId172"/>
    <p:sldId id="629" r:id="rId173"/>
    <p:sldId id="756" r:id="rId174"/>
    <p:sldId id="631" r:id="rId175"/>
    <p:sldId id="757" r:id="rId176"/>
    <p:sldId id="762" r:id="rId177"/>
    <p:sldId id="763" r:id="rId178"/>
    <p:sldId id="632" r:id="rId179"/>
    <p:sldId id="758" r:id="rId180"/>
    <p:sldId id="656" r:id="rId181"/>
    <p:sldId id="759" r:id="rId182"/>
    <p:sldId id="430" r:id="rId183"/>
    <p:sldId id="996" r:id="rId184"/>
    <p:sldId id="995" r:id="rId185"/>
    <p:sldId id="822" r:id="rId186"/>
    <p:sldId id="290" r:id="rId187"/>
    <p:sldId id="281" r:id="rId1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F9D144-FCFB-E2A0-4A8C-C10ED4D43B00}" name="Ian Cooper" initials="IC" userId="S::ian.cooper@takeaway.com::8b5e13b9-bb7c-4eb9-8dc2-ee909035e01a" providerId="AD"/>
  <p188:author id="{B04BCF79-24C1-A732-A61C-A75880449827}" name="Ian Cooper" initials="" userId="S::ian_hammond_cooper@ParamoreBrighter.onmicrosoft.com::c19cf644-ea31-4624-a46c-7181a005373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8"/>
    <p:restoredTop sz="79171" autoAdjust="0"/>
  </p:normalViewPr>
  <p:slideViewPr>
    <p:cSldViewPr snapToGrid="0" snapToObjects="1">
      <p:cViewPr varScale="1">
        <p:scale>
          <a:sx n="123" d="100"/>
          <a:sy n="123" d="100"/>
        </p:scale>
        <p:origin x="268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3F6_2DF3023F.xml><?xml version="1.0" encoding="utf-8"?>
<p188:cmLst xmlns:a="http://schemas.openxmlformats.org/drawingml/2006/main" xmlns:r="http://schemas.openxmlformats.org/officeDocument/2006/relationships" xmlns:p188="http://schemas.microsoft.com/office/powerpoint/2018/8/main">
  <p188:cm id="{CCA07F34-EF71-8644-B124-504F07ACFE10}"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comments/modernComment_402_B2C6449A.xml><?xml version="1.0" encoding="utf-8"?>
<p188:cmLst xmlns:a="http://schemas.openxmlformats.org/drawingml/2006/main" xmlns:r="http://schemas.openxmlformats.org/officeDocument/2006/relationships" xmlns:p188="http://schemas.microsoft.com/office/powerpoint/2018/8/main">
  <p188:cm id="{32125E9E-1BD3-CC45-904B-259EC5C4EAD9}"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comments/modernComment_407_AE773B42.xml><?xml version="1.0" encoding="utf-8"?>
<p188:cmLst xmlns:a="http://schemas.openxmlformats.org/drawingml/2006/main" xmlns:r="http://schemas.openxmlformats.org/officeDocument/2006/relationships" xmlns:p188="http://schemas.microsoft.com/office/powerpoint/2018/8/main">
  <p188:cm id="{92997027-DBF4-BF4E-830E-EFA861832F54}" authorId="{7AF9D144-FCFB-E2A0-4A8C-C10ED4D43B00}" created="2025-01-05T22:48:18.244">
    <pc:sldMkLst xmlns:pc="http://schemas.microsoft.com/office/powerpoint/2013/main/command">
      <pc:docMk/>
      <pc:sldMk cId="770900543" sldId="1014"/>
    </pc:sldMkLst>
    <p188:txBody>
      <a:bodyPr/>
      <a:lstStyle/>
      <a:p>
        <a:r>
          <a:rPr lang="en-GB"/>
          <a:t>Needs completion</a:t>
        </a:r>
      </a:p>
    </p188:txBody>
    <p188:extLst>
      <p:ext xmlns:p="http://schemas.openxmlformats.org/presentationml/2006/main" uri="{57CB4572-C831-44C2-8A1C-0ADB6CCDFE69}">
        <p223:reactions xmlns:p223="http://schemas.microsoft.com/office/powerpoint/2022/03/main">
          <p223:rxn type="👍">
            <p223:instance time="2025-01-06T12:53:15.674" authorId="{7AF9D144-FCFB-E2A0-4A8C-C10ED4D43B00}"/>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dirty="0"/>
            <a:t>Orchestration and Choreography</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4"/>
      <dgm:spPr/>
    </dgm:pt>
    <dgm:pt modelId="{E78B71D9-89AC-4F5F-B9C3-95FA3AD5D536}" type="pres">
      <dgm:prSet presAssocID="{0924C685-6A3C-4D28-8A8C-282837A0AC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4">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4"/>
      <dgm:spPr/>
    </dgm:pt>
    <dgm:pt modelId="{8CE5F85A-5A1A-4274-BAC1-6B92D7139EF9}" type="pres">
      <dgm:prSet presAssocID="{2F7DA765-0AB4-4B7D-B101-FDDF4B646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4">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4"/>
      <dgm:spPr/>
    </dgm:pt>
    <dgm:pt modelId="{933F3440-E9B4-4C91-BC23-60F6E2046E6C}" type="pres">
      <dgm:prSet presAssocID="{7F77F4B6-49A0-472E-80D8-0813C5797C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4">
        <dgm:presLayoutVars>
          <dgm:chMax val="0"/>
          <dgm:chPref val="0"/>
        </dgm:presLayoutVars>
      </dgm:prSet>
      <dgm:spPr/>
    </dgm:pt>
    <dgm:pt modelId="{AFBDE735-99DE-4511-B132-FFB7B842E9A4}" type="pres">
      <dgm:prSet presAssocID="{469FE234-6561-49BB-A3A8-FEEACB3BA54D}"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3" presStyleCnt="4"/>
      <dgm:spPr/>
    </dgm:pt>
    <dgm:pt modelId="{3A1BC3AE-D231-4228-87DF-83E990F8C2B8}" type="pres">
      <dgm:prSet presAssocID="{D4D1DB0E-5AE5-4F6C-8AAE-D3198E9CA8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3" presStyleCnt="4">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F4347F63-C603-4E52-922A-AEC571EE4A5C}" srcId="{3B94CDBB-F67A-4059-9AAF-13F2C7AAA628}" destId="{D4D1DB0E-5AE5-4F6C-8AAE-D3198E9CA8A5}" srcOrd="3"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F176F7E8-2BF9-184D-BC19-23DA93E7BB4C}" type="presOf" srcId="{D4D1DB0E-5AE5-4F6C-8AAE-D3198E9CA8A5}" destId="{9E92BF33-9747-41D4-9D07-EA4BF18E595B}" srcOrd="0" destOrd="0" presId="urn:microsoft.com/office/officeart/2018/2/layout/IconVerticalSolidList"/>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 modelId="{EF017B20-5589-6B46-A6D3-FF0C2D825989}" type="presParOf" srcId="{F32D47BE-4DED-412D-879B-FB187FFCA8ED}" destId="{AFBDE735-99DE-4511-B132-FFB7B842E9A4}" srcOrd="5" destOrd="0" presId="urn:microsoft.com/office/officeart/2018/2/layout/IconVerticalSolidList"/>
    <dgm:cxn modelId="{C5A58C8B-5713-6D4D-929F-BC698C3E6500}" type="presParOf" srcId="{F32D47BE-4DED-412D-879B-FB187FFCA8ED}" destId="{1BBB30BD-C174-4D80-BC9C-8EEFF0853675}" srcOrd="6" destOrd="0" presId="urn:microsoft.com/office/officeart/2018/2/layout/IconVerticalSolidList"/>
    <dgm:cxn modelId="{611BA28C-335C-CC4B-B3E3-7ABB264685DD}" type="presParOf" srcId="{1BBB30BD-C174-4D80-BC9C-8EEFF0853675}" destId="{4DB5E4E4-F5EC-4949-920B-E2702414E15E}" srcOrd="0" destOrd="0" presId="urn:microsoft.com/office/officeart/2018/2/layout/IconVerticalSolidList"/>
    <dgm:cxn modelId="{A5C36E2C-02F2-7248-90C9-051FB7B8E70F}" type="presParOf" srcId="{1BBB30BD-C174-4D80-BC9C-8EEFF0853675}" destId="{3A1BC3AE-D231-4228-87DF-83E990F8C2B8}" srcOrd="1" destOrd="0" presId="urn:microsoft.com/office/officeart/2018/2/layout/IconVerticalSolidList"/>
    <dgm:cxn modelId="{46E61C82-0874-9D4C-8278-34849DD29751}" type="presParOf" srcId="{1BBB30BD-C174-4D80-BC9C-8EEFF0853675}" destId="{DD69BC12-7647-44A7-950D-7D6F4702C149}" srcOrd="2" destOrd="0" presId="urn:microsoft.com/office/officeart/2018/2/layout/IconVerticalSolidList"/>
    <dgm:cxn modelId="{CB77B6BB-802F-634C-A946-6705F4F9BA1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1709"/>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62108" y="196666"/>
          <a:ext cx="476560" cy="476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000777" y="1709"/>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a:t>Conversations</a:t>
          </a:r>
          <a:endParaRPr lang="en-US" sz="2200" kern="1200" dirty="0"/>
        </a:p>
      </dsp:txBody>
      <dsp:txXfrm>
        <a:off x="1000777" y="1709"/>
        <a:ext cx="4034386" cy="866474"/>
      </dsp:txXfrm>
    </dsp:sp>
    <dsp:sp modelId="{87640102-8C58-4A28-B6F2-5D0432B29FBF}">
      <dsp:nvSpPr>
        <dsp:cNvPr id="0" name=""/>
        <dsp:cNvSpPr/>
      </dsp:nvSpPr>
      <dsp:spPr>
        <a:xfrm>
          <a:off x="0" y="1084802"/>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62108" y="1279759"/>
          <a:ext cx="476560" cy="476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000777" y="1084802"/>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Flow</a:t>
          </a:r>
        </a:p>
      </dsp:txBody>
      <dsp:txXfrm>
        <a:off x="1000777" y="1084802"/>
        <a:ext cx="4034386" cy="866474"/>
      </dsp:txXfrm>
    </dsp:sp>
    <dsp:sp modelId="{7B25A68D-AC7C-4806-AAA9-AF0A0CC35526}">
      <dsp:nvSpPr>
        <dsp:cNvPr id="0" name=""/>
        <dsp:cNvSpPr/>
      </dsp:nvSpPr>
      <dsp:spPr>
        <a:xfrm>
          <a:off x="0" y="2167895"/>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62108" y="2362851"/>
          <a:ext cx="476560" cy="476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000777" y="2167895"/>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Process Automation</a:t>
          </a:r>
        </a:p>
      </dsp:txBody>
      <dsp:txXfrm>
        <a:off x="1000777" y="2167895"/>
        <a:ext cx="4034386" cy="866474"/>
      </dsp:txXfrm>
    </dsp:sp>
    <dsp:sp modelId="{4DB5E4E4-F5EC-4949-920B-E2702414E15E}">
      <dsp:nvSpPr>
        <dsp:cNvPr id="0" name=""/>
        <dsp:cNvSpPr/>
      </dsp:nvSpPr>
      <dsp:spPr>
        <a:xfrm>
          <a:off x="0" y="3250988"/>
          <a:ext cx="5035164" cy="866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62108" y="3445944"/>
          <a:ext cx="476560" cy="476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1000777" y="3250988"/>
          <a:ext cx="4034386" cy="866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702" tIns="91702" rIns="91702" bIns="91702" numCol="1" spcCol="1270" anchor="ctr" anchorCtr="0">
          <a:noAutofit/>
        </a:bodyPr>
        <a:lstStyle/>
        <a:p>
          <a:pPr marL="0" lvl="0" indent="0" algn="l" defTabSz="977900">
            <a:lnSpc>
              <a:spcPct val="100000"/>
            </a:lnSpc>
            <a:spcBef>
              <a:spcPct val="0"/>
            </a:spcBef>
            <a:spcAft>
              <a:spcPct val="35000"/>
            </a:spcAft>
            <a:buNone/>
          </a:pPr>
          <a:r>
            <a:rPr lang="en-US" sz="2200" kern="1200" dirty="0"/>
            <a:t>Orchestration and Choreography</a:t>
          </a:r>
        </a:p>
      </dsp:txBody>
      <dsp:txXfrm>
        <a:off x="1000777" y="3250988"/>
        <a:ext cx="4034386" cy="866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1/26/25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26</a:t>
            </a:fld>
            <a:endParaRPr lang="en-US"/>
          </a:p>
        </p:txBody>
      </p:sp>
    </p:spTree>
    <p:extLst>
      <p:ext uri="{BB962C8B-B14F-4D97-AF65-F5344CB8AC3E}">
        <p14:creationId xmlns:p14="http://schemas.microsoft.com/office/powerpoint/2010/main" val="3160968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27</a:t>
            </a:fld>
            <a:endParaRPr lang="en-US"/>
          </a:p>
        </p:txBody>
      </p:sp>
    </p:spTree>
    <p:extLst>
      <p:ext uri="{BB962C8B-B14F-4D97-AF65-F5344CB8AC3E}">
        <p14:creationId xmlns:p14="http://schemas.microsoft.com/office/powerpoint/2010/main" val="1175518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93561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296265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36</a:t>
            </a:fld>
            <a:endParaRPr lang="en-US"/>
          </a:p>
        </p:txBody>
      </p:sp>
    </p:spTree>
    <p:extLst>
      <p:ext uri="{BB962C8B-B14F-4D97-AF65-F5344CB8AC3E}">
        <p14:creationId xmlns:p14="http://schemas.microsoft.com/office/powerpoint/2010/main" val="49006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38</a:t>
            </a:fld>
            <a:endParaRPr lang="en-US"/>
          </a:p>
        </p:txBody>
      </p:sp>
    </p:spTree>
    <p:extLst>
      <p:ext uri="{BB962C8B-B14F-4D97-AF65-F5344CB8AC3E}">
        <p14:creationId xmlns:p14="http://schemas.microsoft.com/office/powerpoint/2010/main" val="3846332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39</a:t>
            </a:fld>
            <a:endParaRPr lang="en-US"/>
          </a:p>
        </p:txBody>
      </p:sp>
    </p:spTree>
    <p:extLst>
      <p:ext uri="{BB962C8B-B14F-4D97-AF65-F5344CB8AC3E}">
        <p14:creationId xmlns:p14="http://schemas.microsoft.com/office/powerpoint/2010/main" val="232826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40</a:t>
            </a:fld>
            <a:endParaRPr lang="en-US"/>
          </a:p>
        </p:txBody>
      </p:sp>
    </p:spTree>
    <p:extLst>
      <p:ext uri="{BB962C8B-B14F-4D97-AF65-F5344CB8AC3E}">
        <p14:creationId xmlns:p14="http://schemas.microsoft.com/office/powerpoint/2010/main" val="4263267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41</a:t>
            </a:fld>
            <a:endParaRPr lang="en-US"/>
          </a:p>
        </p:txBody>
      </p:sp>
    </p:spTree>
    <p:extLst>
      <p:ext uri="{BB962C8B-B14F-4D97-AF65-F5344CB8AC3E}">
        <p14:creationId xmlns:p14="http://schemas.microsoft.com/office/powerpoint/2010/main" val="14854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42</a:t>
            </a:fld>
            <a:endParaRPr lang="en-US"/>
          </a:p>
        </p:txBody>
      </p:sp>
    </p:spTree>
    <p:extLst>
      <p:ext uri="{BB962C8B-B14F-4D97-AF65-F5344CB8AC3E}">
        <p14:creationId xmlns:p14="http://schemas.microsoft.com/office/powerpoint/2010/main" val="76555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128492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91834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1830111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22986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21646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4038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411224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207407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111306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4266404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415105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3424142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93874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72</a:t>
            </a:fld>
            <a:endParaRPr lang="en-US"/>
          </a:p>
        </p:txBody>
      </p:sp>
    </p:spTree>
    <p:extLst>
      <p:ext uri="{BB962C8B-B14F-4D97-AF65-F5344CB8AC3E}">
        <p14:creationId xmlns:p14="http://schemas.microsoft.com/office/powerpoint/2010/main" val="67563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74</a:t>
            </a:fld>
            <a:endParaRPr lang="en-US"/>
          </a:p>
        </p:txBody>
      </p:sp>
    </p:spTree>
    <p:extLst>
      <p:ext uri="{BB962C8B-B14F-4D97-AF65-F5344CB8AC3E}">
        <p14:creationId xmlns:p14="http://schemas.microsoft.com/office/powerpoint/2010/main" val="417440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75</a:t>
            </a:fld>
            <a:endParaRPr lang="en-US"/>
          </a:p>
        </p:txBody>
      </p:sp>
    </p:spTree>
    <p:extLst>
      <p:ext uri="{BB962C8B-B14F-4D97-AF65-F5344CB8AC3E}">
        <p14:creationId xmlns:p14="http://schemas.microsoft.com/office/powerpoint/2010/main" val="2391086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77</a:t>
            </a:fld>
            <a:endParaRPr lang="en-US"/>
          </a:p>
        </p:txBody>
      </p:sp>
    </p:spTree>
    <p:extLst>
      <p:ext uri="{BB962C8B-B14F-4D97-AF65-F5344CB8AC3E}">
        <p14:creationId xmlns:p14="http://schemas.microsoft.com/office/powerpoint/2010/main" val="258952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78</a:t>
            </a:fld>
            <a:endParaRPr lang="en-US"/>
          </a:p>
        </p:txBody>
      </p:sp>
    </p:spTree>
    <p:extLst>
      <p:ext uri="{BB962C8B-B14F-4D97-AF65-F5344CB8AC3E}">
        <p14:creationId xmlns:p14="http://schemas.microsoft.com/office/powerpoint/2010/main" val="221000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79</a:t>
            </a:fld>
            <a:endParaRPr lang="en-US"/>
          </a:p>
        </p:txBody>
      </p:sp>
    </p:spTree>
    <p:extLst>
      <p:ext uri="{BB962C8B-B14F-4D97-AF65-F5344CB8AC3E}">
        <p14:creationId xmlns:p14="http://schemas.microsoft.com/office/powerpoint/2010/main" val="277067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80</a:t>
            </a:fld>
            <a:endParaRPr lang="en-US"/>
          </a:p>
        </p:txBody>
      </p:sp>
    </p:spTree>
    <p:extLst>
      <p:ext uri="{BB962C8B-B14F-4D97-AF65-F5344CB8AC3E}">
        <p14:creationId xmlns:p14="http://schemas.microsoft.com/office/powerpoint/2010/main" val="183502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a:t>
            </a:fld>
            <a:endParaRPr lang="en-US"/>
          </a:p>
        </p:txBody>
      </p:sp>
    </p:spTree>
    <p:extLst>
      <p:ext uri="{BB962C8B-B14F-4D97-AF65-F5344CB8AC3E}">
        <p14:creationId xmlns:p14="http://schemas.microsoft.com/office/powerpoint/2010/main" val="96239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83</a:t>
            </a:fld>
            <a:endParaRPr lang="en-US"/>
          </a:p>
        </p:txBody>
      </p:sp>
    </p:spTree>
    <p:extLst>
      <p:ext uri="{BB962C8B-B14F-4D97-AF65-F5344CB8AC3E}">
        <p14:creationId xmlns:p14="http://schemas.microsoft.com/office/powerpoint/2010/main" val="2088470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84</a:t>
            </a:fld>
            <a:endParaRPr lang="en-US"/>
          </a:p>
        </p:txBody>
      </p:sp>
    </p:spTree>
    <p:extLst>
      <p:ext uri="{BB962C8B-B14F-4D97-AF65-F5344CB8AC3E}">
        <p14:creationId xmlns:p14="http://schemas.microsoft.com/office/powerpoint/2010/main" val="109287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85</a:t>
            </a:fld>
            <a:endParaRPr lang="en-US"/>
          </a:p>
        </p:txBody>
      </p:sp>
    </p:spTree>
    <p:extLst>
      <p:ext uri="{BB962C8B-B14F-4D97-AF65-F5344CB8AC3E}">
        <p14:creationId xmlns:p14="http://schemas.microsoft.com/office/powerpoint/2010/main" val="150525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86</a:t>
            </a:fld>
            <a:endParaRPr lang="en-US"/>
          </a:p>
        </p:txBody>
      </p:sp>
    </p:spTree>
    <p:extLst>
      <p:ext uri="{BB962C8B-B14F-4D97-AF65-F5344CB8AC3E}">
        <p14:creationId xmlns:p14="http://schemas.microsoft.com/office/powerpoint/2010/main" val="1778618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87</a:t>
            </a:fld>
            <a:endParaRPr lang="en-US"/>
          </a:p>
        </p:txBody>
      </p:sp>
    </p:spTree>
    <p:extLst>
      <p:ext uri="{BB962C8B-B14F-4D97-AF65-F5344CB8AC3E}">
        <p14:creationId xmlns:p14="http://schemas.microsoft.com/office/powerpoint/2010/main" val="55228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20023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925223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1510668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98</a:t>
            </a:fld>
            <a:endParaRPr lang="en-US"/>
          </a:p>
        </p:txBody>
      </p:sp>
    </p:spTree>
    <p:extLst>
      <p:ext uri="{BB962C8B-B14F-4D97-AF65-F5344CB8AC3E}">
        <p14:creationId xmlns:p14="http://schemas.microsoft.com/office/powerpoint/2010/main" val="280802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154762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13</a:t>
            </a:fld>
            <a:endParaRPr lang="en-US"/>
          </a:p>
        </p:txBody>
      </p:sp>
    </p:spTree>
    <p:extLst>
      <p:ext uri="{BB962C8B-B14F-4D97-AF65-F5344CB8AC3E}">
        <p14:creationId xmlns:p14="http://schemas.microsoft.com/office/powerpoint/2010/main" val="3798104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4294858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597413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2542643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310265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106</a:t>
            </a:fld>
            <a:endParaRPr lang="en-US"/>
          </a:p>
        </p:txBody>
      </p:sp>
    </p:spTree>
    <p:extLst>
      <p:ext uri="{BB962C8B-B14F-4D97-AF65-F5344CB8AC3E}">
        <p14:creationId xmlns:p14="http://schemas.microsoft.com/office/powerpoint/2010/main" val="1084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3584551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860107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110</a:t>
            </a:fld>
            <a:endParaRPr lang="en-US"/>
          </a:p>
        </p:txBody>
      </p:sp>
    </p:spTree>
    <p:extLst>
      <p:ext uri="{BB962C8B-B14F-4D97-AF65-F5344CB8AC3E}">
        <p14:creationId xmlns:p14="http://schemas.microsoft.com/office/powerpoint/2010/main" val="3379284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0FAF9A83-83ED-C838-F8E9-49A6562D3E0B}"/>
            </a:ext>
          </a:extLst>
        </p:cNvPr>
        <p:cNvGrpSpPr/>
        <p:nvPr/>
      </p:nvGrpSpPr>
      <p:grpSpPr>
        <a:xfrm>
          <a:off x="0" y="0"/>
          <a:ext cx="0" cy="0"/>
          <a:chOff x="0" y="0"/>
          <a:chExt cx="0" cy="0"/>
        </a:xfrm>
      </p:grpSpPr>
      <p:sp>
        <p:nvSpPr>
          <p:cNvPr id="419" name="Google Shape;419;g5eba477314_0_37:notes">
            <a:extLst>
              <a:ext uri="{FF2B5EF4-FFF2-40B4-BE49-F238E27FC236}">
                <a16:creationId xmlns:a16="http://schemas.microsoft.com/office/drawing/2014/main" id="{5DE0E7E4-5B32-7C5D-88CB-C526BDC45B0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a:extLst>
              <a:ext uri="{FF2B5EF4-FFF2-40B4-BE49-F238E27FC236}">
                <a16:creationId xmlns:a16="http://schemas.microsoft.com/office/drawing/2014/main" id="{F2E9465C-68C8-3C42-990B-D662A21B5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988032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value stream is the sequence of activities an organization undertakes to deliver on a customer request. More broadly, a value stream is the sequence of activities required to design, produce, and deliver a good or service to a customer, and it includes the dual flows of information and material. Most value streams are highly cross-functional: the transformation of a customer request to a good or service flows through many functional departments or work teams within the organization.</a:t>
            </a:r>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118</a:t>
            </a:fld>
            <a:endParaRPr lang="en-US"/>
          </a:p>
        </p:txBody>
      </p:sp>
    </p:spTree>
    <p:extLst>
      <p:ext uri="{BB962C8B-B14F-4D97-AF65-F5344CB8AC3E}">
        <p14:creationId xmlns:p14="http://schemas.microsoft.com/office/powerpoint/2010/main" val="121060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1147572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use the term Value Stream Mapping, what we are doing is sometimes distinguished as Non-Traditional Value Stream Mapping or Business Value Stream Mapping.</a:t>
            </a:r>
          </a:p>
          <a:p>
            <a:endParaRPr lang="en-US" dirty="0"/>
          </a:p>
          <a:p>
            <a:r>
              <a:rPr lang="en-US" dirty="0"/>
              <a:t>This is because Value Stream Mapping is concerned with removing waste from a process and has a current and future state. Our Value Stream Mapping doesn’t go this far, as it only concerned with documenting the process. As such it may omit process time, lead time, </a:t>
            </a:r>
            <a:r>
              <a:rPr lang="en-US" dirty="0" err="1"/>
              <a:t>etc</a:t>
            </a:r>
            <a:r>
              <a:rPr lang="en-US" dirty="0"/>
              <a:t> as we are not looking to optimize the process though this but to document it. Some typify this as usage outside fields such as manufacturing, but it’s also about intent.</a:t>
            </a:r>
          </a:p>
          <a:p>
            <a:endParaRPr lang="en-US" dirty="0"/>
          </a:p>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119</a:t>
            </a:fld>
            <a:endParaRPr lang="en-US"/>
          </a:p>
        </p:txBody>
      </p:sp>
    </p:spTree>
    <p:extLst>
      <p:ext uri="{BB962C8B-B14F-4D97-AF65-F5344CB8AC3E}">
        <p14:creationId xmlns:p14="http://schemas.microsoft.com/office/powerpoint/2010/main" val="3111570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92A18-A4E3-7F4F-ABFD-2D4D7B82C1A7}" type="slidenum">
              <a:rPr lang="en-US" smtClean="0"/>
              <a:t>120</a:t>
            </a:fld>
            <a:endParaRPr lang="en-US"/>
          </a:p>
        </p:txBody>
      </p:sp>
    </p:spTree>
    <p:extLst>
      <p:ext uri="{BB962C8B-B14F-4D97-AF65-F5344CB8AC3E}">
        <p14:creationId xmlns:p14="http://schemas.microsoft.com/office/powerpoint/2010/main" val="2058372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might seem that all we need to do is write simple services that take in a command, performing some mutation, and spit out an event to say that it is done.</a:t>
            </a:r>
          </a:p>
        </p:txBody>
      </p:sp>
      <p:sp>
        <p:nvSpPr>
          <p:cNvPr id="4" name="Slide Number Placeholder 3"/>
          <p:cNvSpPr>
            <a:spLocks noGrp="1"/>
          </p:cNvSpPr>
          <p:nvPr>
            <p:ph type="sldNum" sz="quarter" idx="5"/>
          </p:nvPr>
        </p:nvSpPr>
        <p:spPr/>
        <p:txBody>
          <a:bodyPr/>
          <a:lstStyle/>
          <a:p>
            <a:fld id="{F949CB24-BEAC-6A41-9A10-BFD56146B867}" type="slidenum">
              <a:rPr lang="en-US" smtClean="0"/>
              <a:pPr/>
              <a:t>132</a:t>
            </a:fld>
            <a:endParaRPr lang="en-US"/>
          </a:p>
        </p:txBody>
      </p:sp>
    </p:spTree>
    <p:extLst>
      <p:ext uri="{BB962C8B-B14F-4D97-AF65-F5344CB8AC3E}">
        <p14:creationId xmlns:p14="http://schemas.microsoft.com/office/powerpoint/2010/main" val="255316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133</a:t>
            </a:fld>
            <a:endParaRPr lang="en-US"/>
          </a:p>
        </p:txBody>
      </p:sp>
    </p:spTree>
    <p:extLst>
      <p:ext uri="{BB962C8B-B14F-4D97-AF65-F5344CB8AC3E}">
        <p14:creationId xmlns:p14="http://schemas.microsoft.com/office/powerpoint/2010/main" val="2937932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3984033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699250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146</a:t>
            </a:fld>
            <a:endParaRPr lang="en-US"/>
          </a:p>
        </p:txBody>
      </p:sp>
    </p:spTree>
    <p:extLst>
      <p:ext uri="{BB962C8B-B14F-4D97-AF65-F5344CB8AC3E}">
        <p14:creationId xmlns:p14="http://schemas.microsoft.com/office/powerpoint/2010/main" val="1061574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E4-94E5-8E4A-0811-40049E8C0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C4BB4-9F26-AE66-2A74-FE212C8C1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7A23E-2790-905D-21BC-0ABDE385CB56}"/>
              </a:ext>
            </a:extLst>
          </p:cNvPr>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a:extLst>
              <a:ext uri="{FF2B5EF4-FFF2-40B4-BE49-F238E27FC236}">
                <a16:creationId xmlns:a16="http://schemas.microsoft.com/office/drawing/2014/main" id="{0A392B90-DB4D-C6A3-72E7-3FFCE9004D28}"/>
              </a:ext>
            </a:extLst>
          </p:cNvPr>
          <p:cNvSpPr>
            <a:spLocks noGrp="1"/>
          </p:cNvSpPr>
          <p:nvPr>
            <p:ph type="sldNum" sz="quarter" idx="5"/>
          </p:nvPr>
        </p:nvSpPr>
        <p:spPr/>
        <p:txBody>
          <a:bodyPr/>
          <a:lstStyle/>
          <a:p>
            <a:fld id="{2C9BF270-F648-CA44-8B20-DE81D7164CE0}" type="slidenum">
              <a:rPr lang="en-US" smtClean="0"/>
              <a:t>156</a:t>
            </a:fld>
            <a:endParaRPr lang="en-US"/>
          </a:p>
        </p:txBody>
      </p:sp>
    </p:spTree>
    <p:extLst>
      <p:ext uri="{BB962C8B-B14F-4D97-AF65-F5344CB8AC3E}">
        <p14:creationId xmlns:p14="http://schemas.microsoft.com/office/powerpoint/2010/main" val="2553763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4C70-84F7-3AF9-879D-0E83725C2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710C1-500B-9963-010E-5B0228DBB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6318F-11CC-29CA-FF52-6092D71B06B2}"/>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417B1FA-D4C2-17D0-59A8-8D7BE925B4B8}"/>
              </a:ext>
            </a:extLst>
          </p:cNvPr>
          <p:cNvSpPr>
            <a:spLocks noGrp="1"/>
          </p:cNvSpPr>
          <p:nvPr>
            <p:ph type="sldNum" sz="quarter" idx="5"/>
          </p:nvPr>
        </p:nvSpPr>
        <p:spPr/>
        <p:txBody>
          <a:bodyPr/>
          <a:lstStyle/>
          <a:p>
            <a:fld id="{F949CB24-BEAC-6A41-9A10-BFD56146B867}" type="slidenum">
              <a:rPr lang="en-US" smtClean="0"/>
              <a:pPr/>
              <a:t>157</a:t>
            </a:fld>
            <a:endParaRPr lang="en-US"/>
          </a:p>
        </p:txBody>
      </p:sp>
    </p:spTree>
    <p:extLst>
      <p:ext uri="{BB962C8B-B14F-4D97-AF65-F5344CB8AC3E}">
        <p14:creationId xmlns:p14="http://schemas.microsoft.com/office/powerpoint/2010/main" val="24275454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6F9E-0A19-BE4E-8892-0AB5A1BF9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412BD-06F4-9F00-07F8-1E4D53CC0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AB280-6A75-8CF7-7F46-ECBF557E099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8DF6B1-3673-00B0-1BD1-3DC9AC2B5699}"/>
              </a:ext>
            </a:extLst>
          </p:cNvPr>
          <p:cNvSpPr>
            <a:spLocks noGrp="1"/>
          </p:cNvSpPr>
          <p:nvPr>
            <p:ph type="sldNum" sz="quarter" idx="5"/>
          </p:nvPr>
        </p:nvSpPr>
        <p:spPr/>
        <p:txBody>
          <a:bodyPr/>
          <a:lstStyle/>
          <a:p>
            <a:fld id="{F949CB24-BEAC-6A41-9A10-BFD56146B867}" type="slidenum">
              <a:rPr lang="en-US" smtClean="0"/>
              <a:pPr/>
              <a:t>159</a:t>
            </a:fld>
            <a:endParaRPr lang="en-US"/>
          </a:p>
        </p:txBody>
      </p:sp>
    </p:spTree>
    <p:extLst>
      <p:ext uri="{BB962C8B-B14F-4D97-AF65-F5344CB8AC3E}">
        <p14:creationId xmlns:p14="http://schemas.microsoft.com/office/powerpoint/2010/main" val="258580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8911614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382A-B8BA-C0DE-7A77-4B65C734B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270C4-B428-6527-351C-05FC8574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751C0-259B-A2ED-ED23-2FEED962C32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45101C8-72DA-BA44-8DD0-89AB8553AAE4}"/>
              </a:ext>
            </a:extLst>
          </p:cNvPr>
          <p:cNvSpPr>
            <a:spLocks noGrp="1"/>
          </p:cNvSpPr>
          <p:nvPr>
            <p:ph type="sldNum" sz="quarter" idx="5"/>
          </p:nvPr>
        </p:nvSpPr>
        <p:spPr/>
        <p:txBody>
          <a:bodyPr/>
          <a:lstStyle/>
          <a:p>
            <a:fld id="{F949CB24-BEAC-6A41-9A10-BFD56146B867}" type="slidenum">
              <a:rPr lang="en-US" smtClean="0"/>
              <a:pPr/>
              <a:t>183</a:t>
            </a:fld>
            <a:endParaRPr lang="en-US"/>
          </a:p>
        </p:txBody>
      </p:sp>
    </p:spTree>
    <p:extLst>
      <p:ext uri="{BB962C8B-B14F-4D97-AF65-F5344CB8AC3E}">
        <p14:creationId xmlns:p14="http://schemas.microsoft.com/office/powerpoint/2010/main" val="363358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184</a:t>
            </a:fld>
            <a:endParaRPr lang="en-US"/>
          </a:p>
        </p:txBody>
      </p:sp>
    </p:spTree>
    <p:extLst>
      <p:ext uri="{BB962C8B-B14F-4D97-AF65-F5344CB8AC3E}">
        <p14:creationId xmlns:p14="http://schemas.microsoft.com/office/powerpoint/2010/main" val="403437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17</a:t>
            </a:fld>
            <a:endParaRPr lang="en-US"/>
          </a:p>
        </p:txBody>
      </p:sp>
    </p:spTree>
    <p:extLst>
      <p:ext uri="{BB962C8B-B14F-4D97-AF65-F5344CB8AC3E}">
        <p14:creationId xmlns:p14="http://schemas.microsoft.com/office/powerpoint/2010/main" val="76460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25</a:t>
            </a:fld>
            <a:endParaRPr lang="en-US"/>
          </a:p>
        </p:txBody>
      </p:sp>
    </p:spTree>
    <p:extLst>
      <p:ext uri="{BB962C8B-B14F-4D97-AF65-F5344CB8AC3E}">
        <p14:creationId xmlns:p14="http://schemas.microsoft.com/office/powerpoint/2010/main" val="254859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882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26/01/2025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26/01/2025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26/01/2025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26/01/2025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26/01/2025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26/01/2025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microsoft.com/office/2018/10/relationships/comments" Target="../comments/modernComment_3F6_2DF3023F.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microsoft.com/office/2018/10/relationships/comments" Target="../comments/modernComment_407_AE773B4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microsoft.com/office/2018/10/relationships/comments" Target="../comments/modernComment_402_B2C6449A.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vert="horz" lIns="91440" tIns="45720" rIns="91440" bIns="45720" rtlCol="0" anchor="b">
            <a:normAutofit/>
          </a:bodyPr>
          <a:lstStyle/>
          <a:p>
            <a:pPr algn="l" defTabSz="914400"/>
            <a:r>
              <a:rPr lang="en-US" sz="5700" kern="1200" dirty="0">
                <a:latin typeface="Chalkboard" panose="03050602040202020205" pitchFamily="66" charset="77"/>
              </a:rPr>
              <a:t>Practical Messaging</a:t>
            </a:r>
          </a:p>
        </p:txBody>
      </p:sp>
      <p:sp>
        <p:nvSpPr>
          <p:cNvPr id="3" name="Subtitle 2"/>
          <p:cNvSpPr>
            <a:spLocks noGrp="1"/>
          </p:cNvSpPr>
          <p:nvPr>
            <p:ph type="subTitle" idx="1"/>
          </p:nvPr>
        </p:nvSpPr>
        <p:spPr>
          <a:xfrm>
            <a:off x="628649" y="4983276"/>
            <a:ext cx="7884414" cy="1126680"/>
          </a:xfrm>
        </p:spPr>
        <p:txBody>
          <a:bodyPr vert="horz" lIns="91440" tIns="45720" rIns="91440" bIns="45720" rtlCol="0">
            <a:normAutofit/>
          </a:bodyPr>
          <a:lstStyle/>
          <a:p>
            <a:pPr indent="-228600" algn="l" defTabSz="914400">
              <a:lnSpc>
                <a:spcPct val="90000"/>
              </a:lnSpc>
              <a:buFont typeface="Arial" panose="020B0604020202020204" pitchFamily="34" charset="0"/>
              <a:buChar char="•"/>
            </a:pPr>
            <a:r>
              <a:rPr lang="en-US" sz="2000">
                <a:latin typeface="Chalkboard" panose="03050602040202020205" pitchFamily="66" charset="77"/>
              </a:rPr>
              <a:t>A 101 guide to messaging</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Ian Cooper</a:t>
            </a:r>
          </a:p>
          <a:p>
            <a:pPr indent="-228600" algn="l" defTabSz="914400">
              <a:lnSpc>
                <a:spcPct val="90000"/>
              </a:lnSpc>
              <a:buFont typeface="Arial" panose="020B0604020202020204" pitchFamily="34" charset="0"/>
              <a:buChar char="•"/>
            </a:pPr>
            <a:r>
              <a:rPr lang="en-US" sz="2000">
                <a:latin typeface="Chalkboard" panose="03050602040202020205" pitchFamily="66" charset="77"/>
              </a:rPr>
              <a:t>X and </a:t>
            </a:r>
            <a:r>
              <a:rPr lang="en-US" sz="2000" err="1">
                <a:latin typeface="Chalkboard" panose="03050602040202020205" pitchFamily="66" charset="77"/>
              </a:rPr>
              <a:t>Hachyderm</a:t>
            </a:r>
            <a:r>
              <a:rPr lang="en-US" sz="2000">
                <a:latin typeface="Chalkboard" panose="03050602040202020205" pitchFamily="66" charset="77"/>
              </a:rPr>
              <a:t>: </a:t>
            </a:r>
            <a:r>
              <a:rPr lang="en-US" sz="2000" err="1">
                <a:latin typeface="Chalkboard" panose="03050602040202020205" pitchFamily="66" charset="77"/>
              </a:rPr>
              <a:t>ICooper</a:t>
            </a:r>
            <a:endParaRPr lang="en-US" sz="2000">
              <a:latin typeface="Chalkboard" panose="03050602040202020205" pitchFamily="66" charset="77"/>
            </a:endParaRPr>
          </a:p>
          <a:p>
            <a:pPr indent="-228600" algn="l" defTabSz="914400">
              <a:lnSpc>
                <a:spcPct val="90000"/>
              </a:lnSpc>
              <a:buFont typeface="Arial" panose="020B0604020202020204" pitchFamily="34" charset="0"/>
              <a:buChar char="•"/>
            </a:pPr>
            <a:endParaRPr lang="en-US" sz="2000"/>
          </a:p>
        </p:txBody>
      </p:sp>
      <p:sp>
        <p:nvSpPr>
          <p:cNvPr id="3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ormAutofit/>
          </a:bodyPr>
          <a:lstStyle/>
          <a:p>
            <a:pPr defTabSz="914400">
              <a:spcAft>
                <a:spcPts val="600"/>
              </a:spcAft>
            </a:pPr>
            <a:fld id="{867D4A06-35AE-BD4A-84A9-613A26F3D41D}" type="slidenum">
              <a:rPr lang="en-US"/>
              <a:pPr defTabSz="914400">
                <a:spcAft>
                  <a:spcPts val="600"/>
                </a:spcAft>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75179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95367-A546-67EB-DF96-5886A4774F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4277C4-7FD7-107A-99B9-DDC7C1E79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42AC084-FBD4-EB15-CC57-486848DEA2F4}"/>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Reactive Architectures</a:t>
            </a:r>
          </a:p>
        </p:txBody>
      </p:sp>
      <p:sp>
        <p:nvSpPr>
          <p:cNvPr id="12" name="Rectangle 11">
            <a:extLst>
              <a:ext uri="{FF2B5EF4-FFF2-40B4-BE49-F238E27FC236}">
                <a16:creationId xmlns:a16="http://schemas.microsoft.com/office/drawing/2014/main" id="{09480B19-5A16-4AC4-7A8E-74F7C115F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139C88E-A6B3-8C54-1F72-6E8D7E443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33614E6-44CC-0EAC-1D90-BF1F64AA4C1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100</a:t>
            </a:fld>
            <a:endParaRPr lang="en-US"/>
          </a:p>
        </p:txBody>
      </p:sp>
    </p:spTree>
    <p:extLst>
      <p:ext uri="{BB962C8B-B14F-4D97-AF65-F5344CB8AC3E}">
        <p14:creationId xmlns:p14="http://schemas.microsoft.com/office/powerpoint/2010/main" val="999780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101</a:t>
            </a:fld>
            <a:endParaRPr lang="en-US"/>
          </a:p>
        </p:txBody>
      </p:sp>
    </p:spTree>
    <p:extLst>
      <p:ext uri="{BB962C8B-B14F-4D97-AF65-F5344CB8AC3E}">
        <p14:creationId xmlns:p14="http://schemas.microsoft.com/office/powerpoint/2010/main" val="415060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102</a:t>
            </a:fld>
            <a:endParaRPr lang="en-US"/>
          </a:p>
        </p:txBody>
      </p:sp>
    </p:spTree>
    <p:extLst>
      <p:ext uri="{BB962C8B-B14F-4D97-AF65-F5344CB8AC3E}">
        <p14:creationId xmlns:p14="http://schemas.microsoft.com/office/powerpoint/2010/main" val="5321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15083227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382426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40928597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106</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90134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982223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108</a:t>
            </a:fld>
            <a:endParaRPr lang="en-US"/>
          </a:p>
        </p:txBody>
      </p:sp>
    </p:spTree>
    <p:extLst>
      <p:ext uri="{BB962C8B-B14F-4D97-AF65-F5344CB8AC3E}">
        <p14:creationId xmlns:p14="http://schemas.microsoft.com/office/powerpoint/2010/main" val="188828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4886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983510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32747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33750718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0EDC2-45B1-5DBE-91E0-E494A43E04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DFEF4A-0729-D247-887A-40625932C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CBAE676-B0B4-C917-798D-E4A4389AB01E}"/>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Putting It Together</a:t>
            </a:r>
          </a:p>
        </p:txBody>
      </p:sp>
      <p:sp>
        <p:nvSpPr>
          <p:cNvPr id="12" name="Rectangle 11">
            <a:extLst>
              <a:ext uri="{FF2B5EF4-FFF2-40B4-BE49-F238E27FC236}">
                <a16:creationId xmlns:a16="http://schemas.microsoft.com/office/drawing/2014/main" id="{3462BEBD-79EE-5667-9329-DC84EB0C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26CE5D5-D02A-03D7-A212-E98D6C20F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A02C6F0-7374-4293-DC53-9623615D2F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112</a:t>
            </a:fld>
            <a:endParaRPr lang="en-US"/>
          </a:p>
        </p:txBody>
      </p:sp>
    </p:spTree>
    <p:extLst>
      <p:ext uri="{BB962C8B-B14F-4D97-AF65-F5344CB8AC3E}">
        <p14:creationId xmlns:p14="http://schemas.microsoft.com/office/powerpoint/2010/main" val="20371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128E9074-7172-23E6-2697-277A53E0BB31}"/>
              </a:ext>
            </a:extLst>
          </p:cNvPr>
          <p:cNvPicPr>
            <a:picLocks noChangeAspect="1"/>
          </p:cNvPicPr>
          <p:nvPr/>
        </p:nvPicPr>
        <p:blipFill>
          <a:blip r:embed="rId2"/>
          <a:stretch>
            <a:fillRect/>
          </a:stretch>
        </p:blipFill>
        <p:spPr>
          <a:xfrm>
            <a:off x="164624" y="1467852"/>
            <a:ext cx="8896396" cy="3423844"/>
          </a:xfrm>
          <a:prstGeom prst="rect">
            <a:avLst/>
          </a:prstGeom>
        </p:spPr>
      </p:pic>
    </p:spTree>
    <p:extLst>
      <p:ext uri="{BB962C8B-B14F-4D97-AF65-F5344CB8AC3E}">
        <p14:creationId xmlns:p14="http://schemas.microsoft.com/office/powerpoint/2010/main" val="3934794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ource Codes in Cyberspace on Black Background. Animation Stock Photo ...">
            <a:extLst>
              <a:ext uri="{FF2B5EF4-FFF2-40B4-BE49-F238E27FC236}">
                <a16:creationId xmlns:a16="http://schemas.microsoft.com/office/drawing/2014/main" id="{7FCC0144-89D8-7B0C-2EC5-C5C4217F4174}"/>
              </a:ext>
            </a:extLst>
          </p:cNvPr>
          <p:cNvPicPr>
            <a:picLocks noChangeAspect="1"/>
          </p:cNvPicPr>
          <p:nvPr/>
        </p:nvPicPr>
        <p:blipFill>
          <a:blip r:embed="rId2"/>
          <a:srcRect l="30215" r="18342" b="3529"/>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1BE7A0E-A2CA-0D93-8792-CAB8ED06F17E}"/>
              </a:ext>
            </a:extLst>
          </p:cNvPr>
          <p:cNvSpPr txBox="1"/>
          <p:nvPr/>
        </p:nvSpPr>
        <p:spPr>
          <a:xfrm>
            <a:off x="358485" y="1122363"/>
            <a:ext cx="301752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450"/>
              </a:spcAft>
            </a:pPr>
            <a:r>
              <a:rPr lang="en-US" sz="4200" b="1">
                <a:latin typeface="+mj-lt"/>
                <a:ea typeface="+mj-ea"/>
                <a:cs typeface="+mj-cs"/>
              </a:rPr>
              <a:t>Demo</a:t>
            </a:r>
            <a:endParaRPr lang="en-US" sz="4200">
              <a:latin typeface="+mj-lt"/>
              <a:ea typeface="+mj-ea"/>
              <a:cs typeface="+mj-cs"/>
            </a:endParaRPr>
          </a:p>
          <a:p>
            <a:pPr defTabSz="914400">
              <a:lnSpc>
                <a:spcPct val="90000"/>
              </a:lnSpc>
              <a:spcBef>
                <a:spcPct val="0"/>
              </a:spcBef>
              <a:spcAft>
                <a:spcPts val="450"/>
              </a:spcAft>
            </a:pPr>
            <a:endParaRPr lang="en-US" sz="4200">
              <a:latin typeface="+mj-lt"/>
              <a:ea typeface="+mj-ea"/>
              <a:cs typeface="+mj-cs"/>
            </a:endParaRPr>
          </a:p>
          <a:p>
            <a:pPr defTabSz="914400">
              <a:lnSpc>
                <a:spcPct val="90000"/>
              </a:lnSpc>
              <a:spcBef>
                <a:spcPct val="0"/>
              </a:spcBef>
              <a:spcAft>
                <a:spcPts val="450"/>
              </a:spcAft>
            </a:pPr>
            <a:r>
              <a:rPr lang="en-US" sz="4200">
                <a:latin typeface="+mj-lt"/>
                <a:ea typeface="+mj-ea"/>
                <a:cs typeface="+mj-cs"/>
              </a:rPr>
              <a:t>Pizza Shop</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655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F2ED-C1B5-A0F2-5301-249F805C364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BDA555A-F774-4105-91B1-56A9AD570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506B99-3C0A-FB0C-3CC5-9B0D8A0492E8}"/>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Process Automation</a:t>
            </a:r>
          </a:p>
        </p:txBody>
      </p:sp>
      <p:sp>
        <p:nvSpPr>
          <p:cNvPr id="4" name="Text Placeholder 3">
            <a:extLst>
              <a:ext uri="{FF2B5EF4-FFF2-40B4-BE49-F238E27FC236}">
                <a16:creationId xmlns:a16="http://schemas.microsoft.com/office/drawing/2014/main" id="{094DCCFA-A22F-36D4-5E66-5A4CEB85FEC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BEC977B9-3223-62EC-BB2D-7F8849DCA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5FD5B9-4B24-2D0B-E3C3-099C2339867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115</a:t>
            </a:fld>
            <a:endParaRPr lang="en-US"/>
          </a:p>
        </p:txBody>
      </p:sp>
    </p:spTree>
    <p:extLst>
      <p:ext uri="{BB962C8B-B14F-4D97-AF65-F5344CB8AC3E}">
        <p14:creationId xmlns:p14="http://schemas.microsoft.com/office/powerpoint/2010/main" val="1391026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a:extLst>
            <a:ext uri="{FF2B5EF4-FFF2-40B4-BE49-F238E27FC236}">
              <a16:creationId xmlns:a16="http://schemas.microsoft.com/office/drawing/2014/main" id="{34BCBCE9-A17C-BDC4-DA05-B5E2D0CFAD6E}"/>
            </a:ext>
          </a:extLst>
        </p:cNvPr>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9E13C513-94E9-7500-F15C-B96ABB3D2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a:extLst>
              <a:ext uri="{FF2B5EF4-FFF2-40B4-BE49-F238E27FC236}">
                <a16:creationId xmlns:a16="http://schemas.microsoft.com/office/drawing/2014/main" id="{376E4196-9639-9DCE-B9CC-4342BC66548A}"/>
              </a:ext>
            </a:extLst>
          </p:cNvPr>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BD786C81-7CFA-F440-9B84-FF5AA5E14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a:extLst>
              <a:ext uri="{FF2B5EF4-FFF2-40B4-BE49-F238E27FC236}">
                <a16:creationId xmlns:a16="http://schemas.microsoft.com/office/drawing/2014/main" id="{CF14156D-1A22-0E81-A622-C75F215DAAF9}"/>
              </a:ext>
            </a:extLst>
          </p:cNvPr>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4224511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ECB9FE-5123-ED4F-46B5-A04D697E384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92B6D4-5725-AE89-4CCE-FA477CC5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BA36DA1-09FE-F074-A66F-48C4716E3B9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Value Stream Mapping</a:t>
            </a:r>
          </a:p>
        </p:txBody>
      </p:sp>
      <p:sp>
        <p:nvSpPr>
          <p:cNvPr id="12" name="Rectangle 11">
            <a:extLst>
              <a:ext uri="{FF2B5EF4-FFF2-40B4-BE49-F238E27FC236}">
                <a16:creationId xmlns:a16="http://schemas.microsoft.com/office/drawing/2014/main" id="{8710E15D-EFF6-100D-B705-17CF7D76E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5848F40-5E76-D4D8-C7D0-C9B4CC122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1A5B25A-1C1A-FF56-88C7-F5731EB5251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117</a:t>
            </a:fld>
            <a:endParaRPr lang="en-US"/>
          </a:p>
        </p:txBody>
      </p:sp>
    </p:spTree>
    <p:extLst>
      <p:ext uri="{BB962C8B-B14F-4D97-AF65-F5344CB8AC3E}">
        <p14:creationId xmlns:p14="http://schemas.microsoft.com/office/powerpoint/2010/main" val="16877155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DBF0-E483-8D41-AD7C-164B70653412}"/>
              </a:ext>
            </a:extLst>
          </p:cNvPr>
          <p:cNvSpPr>
            <a:spLocks noGrp="1"/>
          </p:cNvSpPr>
          <p:nvPr>
            <p:ph type="title"/>
          </p:nvPr>
        </p:nvSpPr>
        <p:spPr>
          <a:xfrm>
            <a:off x="515125" y="1153572"/>
            <a:ext cx="2400300" cy="4461163"/>
          </a:xfrm>
        </p:spPr>
        <p:txBody>
          <a:bodyPr vert="horz" lIns="91440" tIns="45720" rIns="91440" bIns="45720" rtlCol="0" anchor="ctr">
            <a:normAutofit/>
          </a:bodyPr>
          <a:lstStyle/>
          <a:p>
            <a:pPr algn="l" defTabSz="914400">
              <a:lnSpc>
                <a:spcPct val="90000"/>
              </a:lnSpc>
              <a:spcBef>
                <a:spcPct val="0"/>
              </a:spcBef>
            </a:pPr>
            <a:r>
              <a:rPr lang="en-US" kern="1200">
                <a:solidFill>
                  <a:srgbClr val="FFFFFF"/>
                </a:solidFill>
                <a:latin typeface="+mj-lt"/>
                <a:ea typeface="+mj-ea"/>
                <a:cs typeface="+mj-cs"/>
              </a:rPr>
              <a:t>Value Stream Mapping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98A1AD-BDDB-414C-9657-7D3F0274E0A9}"/>
              </a:ext>
            </a:extLst>
          </p:cNvPr>
          <p:cNvSpPr/>
          <p:nvPr/>
        </p:nvSpPr>
        <p:spPr>
          <a:xfrm>
            <a:off x="3335481" y="591344"/>
            <a:ext cx="5179868"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dirty="0"/>
              <a:t>“A value stream is the sequence of activities required to design, produce, and deliver a good or service to a customer...”</a:t>
            </a:r>
          </a:p>
          <a:p>
            <a:pPr indent="-228600" defTabSz="914400">
              <a:lnSpc>
                <a:spcPct val="90000"/>
              </a:lnSpc>
              <a:spcAft>
                <a:spcPts val="600"/>
              </a:spcAft>
              <a:buFont typeface="Arial" panose="020B0604020202020204" pitchFamily="34" charset="0"/>
              <a:buChar char="•"/>
            </a:pPr>
            <a:endParaRPr lang="en-US" dirty="0"/>
          </a:p>
          <a:p>
            <a:pPr algn="r" defTabSz="914400">
              <a:lnSpc>
                <a:spcPct val="90000"/>
              </a:lnSpc>
              <a:spcAft>
                <a:spcPts val="600"/>
              </a:spcAft>
            </a:pPr>
            <a:r>
              <a:rPr lang="en-US" sz="1200" dirty="0"/>
              <a:t>Martin, Karen. Value Stream Mapping: How to Visualize Work and Align Leadership for Organizational Transformation. </a:t>
            </a:r>
          </a:p>
        </p:txBody>
      </p:sp>
    </p:spTree>
    <p:extLst>
      <p:ext uri="{BB962C8B-B14F-4D97-AF65-F5344CB8AC3E}">
        <p14:creationId xmlns:p14="http://schemas.microsoft.com/office/powerpoint/2010/main" val="2508794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A3063-9BF9-4548-9220-51857A5CAC84}"/>
              </a:ext>
            </a:extLst>
          </p:cNvPr>
          <p:cNvPicPr>
            <a:picLocks noChangeAspect="1"/>
          </p:cNvPicPr>
          <p:nvPr/>
        </p:nvPicPr>
        <p:blipFill>
          <a:blip r:embed="rId3"/>
          <a:stretch>
            <a:fillRect/>
          </a:stretch>
        </p:blipFill>
        <p:spPr>
          <a:xfrm>
            <a:off x="334223" y="2101469"/>
            <a:ext cx="1683688" cy="2476012"/>
          </a:xfrm>
          <a:prstGeom prst="rect">
            <a:avLst/>
          </a:prstGeom>
        </p:spPr>
      </p:pic>
    </p:spTree>
    <p:extLst>
      <p:ext uri="{BB962C8B-B14F-4D97-AF65-F5344CB8AC3E}">
        <p14:creationId xmlns:p14="http://schemas.microsoft.com/office/powerpoint/2010/main" val="209470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90248"/>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2AF24-1CB1-D84B-B765-520D85EFEA90}"/>
              </a:ext>
            </a:extLst>
          </p:cNvPr>
          <p:cNvPicPr>
            <a:picLocks noChangeAspect="1"/>
          </p:cNvPicPr>
          <p:nvPr/>
        </p:nvPicPr>
        <p:blipFill>
          <a:blip r:embed="rId3"/>
          <a:stretch>
            <a:fillRect/>
          </a:stretch>
        </p:blipFill>
        <p:spPr>
          <a:xfrm>
            <a:off x="277660" y="2273996"/>
            <a:ext cx="2942082" cy="2500769"/>
          </a:xfrm>
          <a:prstGeom prst="rect">
            <a:avLst/>
          </a:prstGeom>
        </p:spPr>
      </p:pic>
    </p:spTree>
    <p:extLst>
      <p:ext uri="{BB962C8B-B14F-4D97-AF65-F5344CB8AC3E}">
        <p14:creationId xmlns:p14="http://schemas.microsoft.com/office/powerpoint/2010/main" val="1408240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E820-8F85-9047-A178-23E3BA488CBF}"/>
              </a:ext>
            </a:extLst>
          </p:cNvPr>
          <p:cNvPicPr>
            <a:picLocks noChangeAspect="1"/>
          </p:cNvPicPr>
          <p:nvPr/>
        </p:nvPicPr>
        <p:blipFill>
          <a:blip r:embed="rId2"/>
          <a:stretch>
            <a:fillRect/>
          </a:stretch>
        </p:blipFill>
        <p:spPr>
          <a:xfrm>
            <a:off x="175886" y="2300743"/>
            <a:ext cx="5422382" cy="2633729"/>
          </a:xfrm>
          <a:prstGeom prst="rect">
            <a:avLst/>
          </a:prstGeom>
        </p:spPr>
      </p:pic>
    </p:spTree>
    <p:extLst>
      <p:ext uri="{BB962C8B-B14F-4D97-AF65-F5344CB8AC3E}">
        <p14:creationId xmlns:p14="http://schemas.microsoft.com/office/powerpoint/2010/main" val="7269064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E70E0-31CB-829E-34CD-F834012B492F}"/>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4" name="Picture 3" descr="A black background with text&#10;&#10;Description automatically generated">
            <a:extLst>
              <a:ext uri="{FF2B5EF4-FFF2-40B4-BE49-F238E27FC236}">
                <a16:creationId xmlns:a16="http://schemas.microsoft.com/office/drawing/2014/main" id="{F02D1830-5B2F-9AAB-430A-2A20B0547FF1}"/>
              </a:ext>
            </a:extLst>
          </p:cNvPr>
          <p:cNvPicPr>
            <a:picLocks noChangeAspect="1"/>
          </p:cNvPicPr>
          <p:nvPr/>
        </p:nvPicPr>
        <p:blipFill>
          <a:blip r:embed="rId2"/>
          <a:stretch>
            <a:fillRect/>
          </a:stretch>
        </p:blipFill>
        <p:spPr>
          <a:xfrm>
            <a:off x="132717" y="308611"/>
            <a:ext cx="5150483" cy="1623432"/>
          </a:xfrm>
          <a:prstGeom prst="rect">
            <a:avLst/>
          </a:prstGeom>
        </p:spPr>
      </p:pic>
    </p:spTree>
    <p:extLst>
      <p:ext uri="{BB962C8B-B14F-4D97-AF65-F5344CB8AC3E}">
        <p14:creationId xmlns:p14="http://schemas.microsoft.com/office/powerpoint/2010/main" val="11059806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0CC2A-EBEE-87E6-3E86-E6A63714DF4D}"/>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3" descr="A screen shot of a menu&#10;&#10;Description automatically generated">
            <a:extLst>
              <a:ext uri="{FF2B5EF4-FFF2-40B4-BE49-F238E27FC236}">
                <a16:creationId xmlns:a16="http://schemas.microsoft.com/office/drawing/2014/main" id="{BEF81F1B-9B77-0BB5-BE71-A87915708C89}"/>
              </a:ext>
            </a:extLst>
          </p:cNvPr>
          <p:cNvPicPr>
            <a:picLocks noChangeAspect="1"/>
          </p:cNvPicPr>
          <p:nvPr/>
        </p:nvPicPr>
        <p:blipFill>
          <a:blip r:embed="rId2"/>
          <a:stretch>
            <a:fillRect/>
          </a:stretch>
        </p:blipFill>
        <p:spPr>
          <a:xfrm>
            <a:off x="298449" y="252730"/>
            <a:ext cx="5220975" cy="3282949"/>
          </a:xfrm>
          <a:prstGeom prst="rect">
            <a:avLst/>
          </a:prstGeom>
        </p:spPr>
      </p:pic>
    </p:spTree>
    <p:extLst>
      <p:ext uri="{BB962C8B-B14F-4D97-AF65-F5344CB8AC3E}">
        <p14:creationId xmlns:p14="http://schemas.microsoft.com/office/powerpoint/2010/main" val="1457747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9DE8B-65CB-C064-9AD4-01F9CC1DB215}"/>
              </a:ext>
            </a:extLst>
          </p:cNvPr>
          <p:cNvSpPr>
            <a:spLocks noGrp="1"/>
          </p:cNvSpPr>
          <p:nvPr>
            <p:ph type="sldNum" sz="quarter" idx="12"/>
          </p:nvPr>
        </p:nvSpPr>
        <p:spPr/>
        <p:txBody>
          <a:bodyPr/>
          <a:lstStyle/>
          <a:p>
            <a:fld id="{867D4A06-35AE-BD4A-84A9-613A26F3D41D}" type="slidenum">
              <a:rPr lang="en-US" smtClean="0"/>
              <a:pPr/>
              <a:t>124</a:t>
            </a:fld>
            <a:endParaRPr lang="en-US"/>
          </a:p>
        </p:txBody>
      </p:sp>
      <p:pic>
        <p:nvPicPr>
          <p:cNvPr id="4" name="Picture 3" descr="A screenshot of a computer screen&#10;&#10;Description automatically generated">
            <a:extLst>
              <a:ext uri="{FF2B5EF4-FFF2-40B4-BE49-F238E27FC236}">
                <a16:creationId xmlns:a16="http://schemas.microsoft.com/office/drawing/2014/main" id="{3C0B0B9C-71DA-B8EC-A669-DDA3706F3357}"/>
              </a:ext>
            </a:extLst>
          </p:cNvPr>
          <p:cNvPicPr>
            <a:picLocks noChangeAspect="1"/>
          </p:cNvPicPr>
          <p:nvPr/>
        </p:nvPicPr>
        <p:blipFill>
          <a:blip r:embed="rId2"/>
          <a:stretch>
            <a:fillRect/>
          </a:stretch>
        </p:blipFill>
        <p:spPr>
          <a:xfrm>
            <a:off x="349250" y="290830"/>
            <a:ext cx="5391150" cy="3407206"/>
          </a:xfrm>
          <a:prstGeom prst="rect">
            <a:avLst/>
          </a:prstGeom>
        </p:spPr>
      </p:pic>
    </p:spTree>
    <p:extLst>
      <p:ext uri="{BB962C8B-B14F-4D97-AF65-F5344CB8AC3E}">
        <p14:creationId xmlns:p14="http://schemas.microsoft.com/office/powerpoint/2010/main" val="6778825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3AF38-482F-2B92-2B66-94DEC19C1285}"/>
              </a:ext>
            </a:extLst>
          </p:cNvPr>
          <p:cNvSpPr>
            <a:spLocks noGrp="1"/>
          </p:cNvSpPr>
          <p:nvPr>
            <p:ph type="sldNum" sz="quarter" idx="12"/>
          </p:nvPr>
        </p:nvSpPr>
        <p:spPr/>
        <p:txBody>
          <a:bodyPr/>
          <a:lstStyle/>
          <a:p>
            <a:fld id="{867D4A06-35AE-BD4A-84A9-613A26F3D41D}" type="slidenum">
              <a:rPr lang="en-US" smtClean="0"/>
              <a:pPr/>
              <a:t>125</a:t>
            </a:fld>
            <a:endParaRPr lang="en-US"/>
          </a:p>
        </p:txBody>
      </p:sp>
      <p:pic>
        <p:nvPicPr>
          <p:cNvPr id="4" name="Picture 3" descr="A diagram of a diagram&#10;&#10;Description automatically generated">
            <a:extLst>
              <a:ext uri="{FF2B5EF4-FFF2-40B4-BE49-F238E27FC236}">
                <a16:creationId xmlns:a16="http://schemas.microsoft.com/office/drawing/2014/main" id="{AC7B0188-8E72-5C50-BA47-1F78FDADDBBA}"/>
              </a:ext>
            </a:extLst>
          </p:cNvPr>
          <p:cNvPicPr>
            <a:picLocks noChangeAspect="1"/>
          </p:cNvPicPr>
          <p:nvPr/>
        </p:nvPicPr>
        <p:blipFill>
          <a:blip r:embed="rId2"/>
          <a:stretch>
            <a:fillRect/>
          </a:stretch>
        </p:blipFill>
        <p:spPr>
          <a:xfrm>
            <a:off x="241299" y="404130"/>
            <a:ext cx="5676171" cy="3466830"/>
          </a:xfrm>
          <a:prstGeom prst="rect">
            <a:avLst/>
          </a:prstGeom>
        </p:spPr>
      </p:pic>
    </p:spTree>
    <p:extLst>
      <p:ext uri="{BB962C8B-B14F-4D97-AF65-F5344CB8AC3E}">
        <p14:creationId xmlns:p14="http://schemas.microsoft.com/office/powerpoint/2010/main" val="7111240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D80DA-E631-FD24-9265-003288F9D82C}"/>
              </a:ext>
            </a:extLst>
          </p:cNvPr>
          <p:cNvSpPr>
            <a:spLocks noGrp="1"/>
          </p:cNvSpPr>
          <p:nvPr>
            <p:ph type="sldNum" sz="quarter" idx="12"/>
          </p:nvPr>
        </p:nvSpPr>
        <p:spPr/>
        <p:txBody>
          <a:bodyPr/>
          <a:lstStyle/>
          <a:p>
            <a:fld id="{867D4A06-35AE-BD4A-84A9-613A26F3D41D}" type="slidenum">
              <a:rPr lang="en-US" smtClean="0"/>
              <a:pPr/>
              <a:t>126</a:t>
            </a:fld>
            <a:endParaRPr lang="en-US"/>
          </a:p>
        </p:txBody>
      </p:sp>
      <p:pic>
        <p:nvPicPr>
          <p:cNvPr id="4" name="Picture 3" descr="A diagram of a diagram&#10;&#10;Description automatically generated">
            <a:extLst>
              <a:ext uri="{FF2B5EF4-FFF2-40B4-BE49-F238E27FC236}">
                <a16:creationId xmlns:a16="http://schemas.microsoft.com/office/drawing/2014/main" id="{C66E2A63-E230-835C-D138-B93ABB0E86C8}"/>
              </a:ext>
            </a:extLst>
          </p:cNvPr>
          <p:cNvPicPr>
            <a:picLocks noChangeAspect="1"/>
          </p:cNvPicPr>
          <p:nvPr/>
        </p:nvPicPr>
        <p:blipFill>
          <a:blip r:embed="rId2"/>
          <a:stretch>
            <a:fillRect/>
          </a:stretch>
        </p:blipFill>
        <p:spPr>
          <a:xfrm>
            <a:off x="182880" y="521120"/>
            <a:ext cx="7325360" cy="3487011"/>
          </a:xfrm>
          <a:prstGeom prst="rect">
            <a:avLst/>
          </a:prstGeom>
        </p:spPr>
      </p:pic>
    </p:spTree>
    <p:extLst>
      <p:ext uri="{BB962C8B-B14F-4D97-AF65-F5344CB8AC3E}">
        <p14:creationId xmlns:p14="http://schemas.microsoft.com/office/powerpoint/2010/main" val="4168593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C4256-E425-1948-9694-86C1468F847D}"/>
              </a:ext>
            </a:extLst>
          </p:cNvPr>
          <p:cNvPicPr>
            <a:picLocks noChangeAspect="1"/>
          </p:cNvPicPr>
          <p:nvPr/>
        </p:nvPicPr>
        <p:blipFill>
          <a:blip r:embed="rId2"/>
          <a:stretch>
            <a:fillRect/>
          </a:stretch>
        </p:blipFill>
        <p:spPr>
          <a:xfrm>
            <a:off x="128717" y="2166840"/>
            <a:ext cx="6654128" cy="2567931"/>
          </a:xfrm>
          <a:prstGeom prst="rect">
            <a:avLst/>
          </a:prstGeom>
        </p:spPr>
      </p:pic>
    </p:spTree>
    <p:extLst>
      <p:ext uri="{BB962C8B-B14F-4D97-AF65-F5344CB8AC3E}">
        <p14:creationId xmlns:p14="http://schemas.microsoft.com/office/powerpoint/2010/main" val="10048444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10097-48AE-50C7-1CE1-C9793B151950}"/>
              </a:ext>
            </a:extLst>
          </p:cNvPr>
          <p:cNvSpPr>
            <a:spLocks noGrp="1"/>
          </p:cNvSpPr>
          <p:nvPr>
            <p:ph type="sldNum" sz="quarter" idx="12"/>
          </p:nvPr>
        </p:nvSpPr>
        <p:spPr/>
        <p:txBody>
          <a:bodyPr/>
          <a:lstStyle/>
          <a:p>
            <a:fld id="{867D4A06-35AE-BD4A-84A9-613A26F3D41D}" type="slidenum">
              <a:rPr lang="en-US" smtClean="0"/>
              <a:pPr/>
              <a:t>128</a:t>
            </a:fld>
            <a:endParaRPr lang="en-US"/>
          </a:p>
        </p:txBody>
      </p:sp>
      <p:pic>
        <p:nvPicPr>
          <p:cNvPr id="5" name="Picture 4" descr="A diagram of a customer&#10;&#10;Description automatically generated">
            <a:extLst>
              <a:ext uri="{FF2B5EF4-FFF2-40B4-BE49-F238E27FC236}">
                <a16:creationId xmlns:a16="http://schemas.microsoft.com/office/drawing/2014/main" id="{7C415F93-AFC5-5C1B-C4DC-A5D40A3F7811}"/>
              </a:ext>
            </a:extLst>
          </p:cNvPr>
          <p:cNvPicPr>
            <a:picLocks noChangeAspect="1"/>
          </p:cNvPicPr>
          <p:nvPr/>
        </p:nvPicPr>
        <p:blipFill>
          <a:blip r:embed="rId2"/>
          <a:stretch>
            <a:fillRect/>
          </a:stretch>
        </p:blipFill>
        <p:spPr>
          <a:xfrm>
            <a:off x="213360" y="267120"/>
            <a:ext cx="7325360" cy="3487011"/>
          </a:xfrm>
          <a:prstGeom prst="rect">
            <a:avLst/>
          </a:prstGeom>
        </p:spPr>
      </p:pic>
    </p:spTree>
    <p:extLst>
      <p:ext uri="{BB962C8B-B14F-4D97-AF65-F5344CB8AC3E}">
        <p14:creationId xmlns:p14="http://schemas.microsoft.com/office/powerpoint/2010/main" val="20408544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A60F2-48FF-A548-B397-A9A98D87ABAA}"/>
              </a:ext>
            </a:extLst>
          </p:cNvPr>
          <p:cNvPicPr>
            <a:picLocks noChangeAspect="1"/>
          </p:cNvPicPr>
          <p:nvPr/>
        </p:nvPicPr>
        <p:blipFill>
          <a:blip r:embed="rId2"/>
          <a:stretch>
            <a:fillRect/>
          </a:stretch>
        </p:blipFill>
        <p:spPr>
          <a:xfrm>
            <a:off x="237261" y="2239793"/>
            <a:ext cx="8638402" cy="2491497"/>
          </a:xfrm>
          <a:prstGeom prst="rect">
            <a:avLst/>
          </a:prstGeom>
        </p:spPr>
      </p:pic>
    </p:spTree>
    <p:extLst>
      <p:ext uri="{BB962C8B-B14F-4D97-AF65-F5344CB8AC3E}">
        <p14:creationId xmlns:p14="http://schemas.microsoft.com/office/powerpoint/2010/main" val="169963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5488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0BF5-4DDB-DC72-1AA3-18BD22525F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2F1A945-378F-9743-4F59-D00BA7E29CF4}"/>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4EDF14B4-74A4-0BB9-2CA7-EA6F0E74AE30}"/>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3218497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96A5B5-FBA5-98C1-0F63-91D0CC9D0D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A7D4160-7252-71FE-26BD-7619FBF2B271}"/>
              </a:ext>
            </a:extLst>
          </p:cNvPr>
          <p:cNvSpPr txBox="1">
            <a:spLocks/>
          </p:cNvSpPr>
          <p:nvPr/>
        </p:nvSpPr>
        <p:spPr>
          <a:xfrm>
            <a:off x="433988" y="1122363"/>
            <a:ext cx="8276021" cy="317469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Pinball Anti-Pattern</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678125-1AF8-399D-916F-4670405E308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131</a:t>
            </a:fld>
            <a:endParaRPr lang="en-US">
              <a:solidFill>
                <a:schemeClr val="tx1">
                  <a:lumMod val="50000"/>
                  <a:lumOff val="50000"/>
                </a:schemeClr>
              </a:solidFill>
            </a:endParaRPr>
          </a:p>
        </p:txBody>
      </p:sp>
    </p:spTree>
    <p:extLst>
      <p:ext uri="{BB962C8B-B14F-4D97-AF65-F5344CB8AC3E}">
        <p14:creationId xmlns:p14="http://schemas.microsoft.com/office/powerpoint/2010/main" val="770900543"/>
      </p:ext>
    </p:extLst>
  </p:cSld>
  <p:clrMapOvr>
    <a:masterClrMapping/>
  </p:clrMapOvr>
  <p:extLst>
    <p:ext uri="{6950BFC3-D8DA-4A85-94F7-54DA5524770B}">
      <p188:commentRel xmlns:p188="http://schemas.microsoft.com/office/powerpoint/2018/8/main" r:id="rId2"/>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A8C6B-134E-AE5D-F8B1-A51A0EB9E283}"/>
              </a:ext>
            </a:extLst>
          </p:cNvPr>
          <p:cNvSpPr>
            <a:spLocks noGrp="1"/>
          </p:cNvSpPr>
          <p:nvPr>
            <p:ph type="sldNum" sz="quarter" idx="12"/>
          </p:nvPr>
        </p:nvSpPr>
        <p:spPr/>
        <p:txBody>
          <a:bodyPr/>
          <a:lstStyle/>
          <a:p>
            <a:fld id="{867D4A06-35AE-BD4A-84A9-613A26F3D41D}" type="slidenum">
              <a:rPr lang="en-US" smtClean="0"/>
              <a:pPr/>
              <a:t>132</a:t>
            </a:fld>
            <a:endParaRPr lang="en-US"/>
          </a:p>
        </p:txBody>
      </p:sp>
      <p:pic>
        <p:nvPicPr>
          <p:cNvPr id="4" name="Picture 3" descr="A screenshot of a computer&#10;&#10;Description automatically generated">
            <a:extLst>
              <a:ext uri="{FF2B5EF4-FFF2-40B4-BE49-F238E27FC236}">
                <a16:creationId xmlns:a16="http://schemas.microsoft.com/office/drawing/2014/main" id="{9CFBFC98-9AEE-9654-873E-4468B89306C1}"/>
              </a:ext>
            </a:extLst>
          </p:cNvPr>
          <p:cNvPicPr>
            <a:picLocks noChangeAspect="1"/>
          </p:cNvPicPr>
          <p:nvPr/>
        </p:nvPicPr>
        <p:blipFill>
          <a:blip r:embed="rId3"/>
          <a:stretch>
            <a:fillRect/>
          </a:stretch>
        </p:blipFill>
        <p:spPr>
          <a:xfrm>
            <a:off x="469900" y="791010"/>
            <a:ext cx="7772400" cy="5002743"/>
          </a:xfrm>
          <a:prstGeom prst="rect">
            <a:avLst/>
          </a:prstGeom>
        </p:spPr>
      </p:pic>
      <p:sp>
        <p:nvSpPr>
          <p:cNvPr id="5" name="TextBox 4">
            <a:extLst>
              <a:ext uri="{FF2B5EF4-FFF2-40B4-BE49-F238E27FC236}">
                <a16:creationId xmlns:a16="http://schemas.microsoft.com/office/drawing/2014/main" id="{804ABF0E-6718-8544-BEC5-4C43312F7686}"/>
              </a:ext>
            </a:extLst>
          </p:cNvPr>
          <p:cNvSpPr txBox="1"/>
          <p:nvPr/>
        </p:nvSpPr>
        <p:spPr>
          <a:xfrm>
            <a:off x="304800" y="4762500"/>
            <a:ext cx="4787900" cy="1754326"/>
          </a:xfrm>
          <a:prstGeom prst="rect">
            <a:avLst/>
          </a:prstGeom>
          <a:noFill/>
        </p:spPr>
        <p:txBody>
          <a:bodyPr wrap="square" rtlCol="0">
            <a:spAutoFit/>
          </a:bodyPr>
          <a:lstStyle/>
          <a:p>
            <a:r>
              <a:rPr lang="en-GB" dirty="0">
                <a:latin typeface="Chalkboard" panose="03050602040202020205" pitchFamily="66" charset="77"/>
              </a:rPr>
              <a:t>It can feel as though pattern is enough, command changes ”aggregate” and emits event, now we have EDA.</a:t>
            </a:r>
          </a:p>
          <a:p>
            <a:endParaRPr lang="en-GB" dirty="0">
              <a:latin typeface="Chalkboard" panose="03050602040202020205" pitchFamily="66" charset="77"/>
            </a:endParaRPr>
          </a:p>
          <a:p>
            <a:r>
              <a:rPr lang="en-GB" dirty="0">
                <a:latin typeface="Chalkboard" panose="03050602040202020205" pitchFamily="66" charset="77"/>
              </a:rPr>
              <a:t>The problem is we can’t model EDA in isolation</a:t>
            </a:r>
          </a:p>
        </p:txBody>
      </p:sp>
    </p:spTree>
    <p:extLst>
      <p:ext uri="{BB962C8B-B14F-4D97-AF65-F5344CB8AC3E}">
        <p14:creationId xmlns:p14="http://schemas.microsoft.com/office/powerpoint/2010/main" val="15575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FCE13-74E2-9793-F2F4-EB14772DD13C}"/>
              </a:ext>
            </a:extLst>
          </p:cNvPr>
          <p:cNvSpPr>
            <a:spLocks noGrp="1"/>
          </p:cNvSpPr>
          <p:nvPr>
            <p:ph type="sldNum" sz="quarter" idx="12"/>
          </p:nvPr>
        </p:nvSpPr>
        <p:spPr/>
        <p:txBody>
          <a:bodyPr/>
          <a:lstStyle/>
          <a:p>
            <a:fld id="{867D4A06-35AE-BD4A-84A9-613A26F3D41D}" type="slidenum">
              <a:rPr lang="en-US" smtClean="0"/>
              <a:pPr/>
              <a:t>133</a:t>
            </a:fld>
            <a:endParaRPr lang="en-US"/>
          </a:p>
        </p:txBody>
      </p:sp>
      <p:sp>
        <p:nvSpPr>
          <p:cNvPr id="4" name="TextBox 3">
            <a:extLst>
              <a:ext uri="{FF2B5EF4-FFF2-40B4-BE49-F238E27FC236}">
                <a16:creationId xmlns:a16="http://schemas.microsoft.com/office/drawing/2014/main" id="{7619608F-F801-AB27-19ED-0E8BE1393208}"/>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Important business rules are concealed in the interaction between components.</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F901735D-09FD-CE88-5BCF-8FEAC25013EC}"/>
              </a:ext>
            </a:extLst>
          </p:cNvPr>
          <p:cNvPicPr>
            <a:picLocks noChangeAspect="1"/>
          </p:cNvPicPr>
          <p:nvPr/>
        </p:nvPicPr>
        <p:blipFill>
          <a:blip r:embed="rId3"/>
          <a:stretch>
            <a:fillRect/>
          </a:stretch>
        </p:blipFill>
        <p:spPr>
          <a:xfrm>
            <a:off x="154451" y="2743132"/>
            <a:ext cx="8835098" cy="844686"/>
          </a:xfrm>
          <a:prstGeom prst="rect">
            <a:avLst/>
          </a:prstGeom>
        </p:spPr>
      </p:pic>
      <p:sp>
        <p:nvSpPr>
          <p:cNvPr id="7" name="TextBox 6">
            <a:extLst>
              <a:ext uri="{FF2B5EF4-FFF2-40B4-BE49-F238E27FC236}">
                <a16:creationId xmlns:a16="http://schemas.microsoft.com/office/drawing/2014/main" id="{11AA542A-8136-2D2A-315D-70EC87CECCB4}"/>
              </a:ext>
            </a:extLst>
          </p:cNvPr>
          <p:cNvSpPr txBox="1"/>
          <p:nvPr/>
        </p:nvSpPr>
        <p:spPr>
          <a:xfrm>
            <a:off x="406400" y="551366"/>
            <a:ext cx="2565400" cy="646331"/>
          </a:xfrm>
          <a:prstGeom prst="rect">
            <a:avLst/>
          </a:prstGeom>
          <a:noFill/>
        </p:spPr>
        <p:txBody>
          <a:bodyPr wrap="square" rtlCol="0">
            <a:spAutoFit/>
          </a:bodyPr>
          <a:lstStyle/>
          <a:p>
            <a:pPr algn="ctr"/>
            <a:r>
              <a:rPr lang="en-GB" sz="1200" dirty="0">
                <a:latin typeface="Chalkboard" panose="03050602040202020205" pitchFamily="66" charset="77"/>
              </a:rPr>
              <a:t>Who ensures we exercise all of the required steps to adjust the basket when an item is added?</a:t>
            </a:r>
          </a:p>
        </p:txBody>
      </p:sp>
      <p:cxnSp>
        <p:nvCxnSpPr>
          <p:cNvPr id="8" name="Straight Arrow Connector 7">
            <a:extLst>
              <a:ext uri="{FF2B5EF4-FFF2-40B4-BE49-F238E27FC236}">
                <a16:creationId xmlns:a16="http://schemas.microsoft.com/office/drawing/2014/main" id="{39B20698-5A56-999D-DF27-24047DFA6FE8}"/>
              </a:ext>
            </a:extLst>
          </p:cNvPr>
          <p:cNvCxnSpPr>
            <a:cxnSpLocks/>
            <a:stCxn id="7" idx="2"/>
          </p:cNvCxnSpPr>
          <p:nvPr/>
        </p:nvCxnSpPr>
        <p:spPr>
          <a:xfrm>
            <a:off x="1689100" y="1197697"/>
            <a:ext cx="637540" cy="17588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90A3719-A068-6329-8540-5FCFBC78068D}"/>
              </a:ext>
            </a:extLst>
          </p:cNvPr>
          <p:cNvSpPr txBox="1"/>
          <p:nvPr/>
        </p:nvSpPr>
        <p:spPr>
          <a:xfrm>
            <a:off x="4241802" y="551366"/>
            <a:ext cx="2565400" cy="461665"/>
          </a:xfrm>
          <a:prstGeom prst="rect">
            <a:avLst/>
          </a:prstGeom>
          <a:noFill/>
        </p:spPr>
        <p:txBody>
          <a:bodyPr wrap="square" rtlCol="0">
            <a:spAutoFit/>
          </a:bodyPr>
          <a:lstStyle/>
          <a:p>
            <a:pPr algn="ctr"/>
            <a:r>
              <a:rPr lang="en-GB" sz="1200" dirty="0">
                <a:latin typeface="Chalkboard" panose="03050602040202020205" pitchFamily="66" charset="77"/>
              </a:rPr>
              <a:t>How would I observe the state of pricing for a basket?</a:t>
            </a:r>
          </a:p>
        </p:txBody>
      </p:sp>
      <p:cxnSp>
        <p:nvCxnSpPr>
          <p:cNvPr id="11" name="Straight Arrow Connector 10">
            <a:extLst>
              <a:ext uri="{FF2B5EF4-FFF2-40B4-BE49-F238E27FC236}">
                <a16:creationId xmlns:a16="http://schemas.microsoft.com/office/drawing/2014/main" id="{FA6FB5A2-AD33-91EF-DD41-5951C6037160}"/>
              </a:ext>
            </a:extLst>
          </p:cNvPr>
          <p:cNvCxnSpPr>
            <a:cxnSpLocks/>
            <a:stCxn id="10" idx="2"/>
          </p:cNvCxnSpPr>
          <p:nvPr/>
        </p:nvCxnSpPr>
        <p:spPr>
          <a:xfrm>
            <a:off x="5524502" y="1013031"/>
            <a:ext cx="93978" cy="2134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44827F8-0EFF-B5F5-DDF3-0311370E3954}"/>
              </a:ext>
            </a:extLst>
          </p:cNvPr>
          <p:cNvSpPr txBox="1"/>
          <p:nvPr/>
        </p:nvSpPr>
        <p:spPr>
          <a:xfrm>
            <a:off x="4940300" y="5317919"/>
            <a:ext cx="2997202" cy="1015663"/>
          </a:xfrm>
          <a:prstGeom prst="rect">
            <a:avLst/>
          </a:prstGeom>
          <a:noFill/>
        </p:spPr>
        <p:txBody>
          <a:bodyPr wrap="square" rtlCol="0">
            <a:spAutoFit/>
          </a:bodyPr>
          <a:lstStyle/>
          <a:p>
            <a:pPr algn="ctr"/>
            <a:r>
              <a:rPr lang="en-GB" sz="1200" dirty="0">
                <a:latin typeface="Chalkboard" panose="03050602040202020205" pitchFamily="66" charset="77"/>
              </a:rPr>
              <a:t>Who is listening for the final basket price here, and how do they understand connection between “Add Item to Basket” and “Basket Taxed” as the response.</a:t>
            </a:r>
          </a:p>
        </p:txBody>
      </p:sp>
      <p:cxnSp>
        <p:nvCxnSpPr>
          <p:cNvPr id="14" name="Straight Arrow Connector 13">
            <a:extLst>
              <a:ext uri="{FF2B5EF4-FFF2-40B4-BE49-F238E27FC236}">
                <a16:creationId xmlns:a16="http://schemas.microsoft.com/office/drawing/2014/main" id="{DB612947-FCD0-E872-9D9F-53321DEC8CD9}"/>
              </a:ext>
            </a:extLst>
          </p:cNvPr>
          <p:cNvCxnSpPr>
            <a:cxnSpLocks/>
          </p:cNvCxnSpPr>
          <p:nvPr/>
        </p:nvCxnSpPr>
        <p:spPr>
          <a:xfrm flipV="1">
            <a:off x="6667500" y="36739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B6AD25B-6770-145C-6438-762E4F17FEF2}"/>
              </a:ext>
            </a:extLst>
          </p:cNvPr>
          <p:cNvSpPr txBox="1"/>
          <p:nvPr/>
        </p:nvSpPr>
        <p:spPr>
          <a:xfrm>
            <a:off x="393700" y="5470319"/>
            <a:ext cx="2997202" cy="461665"/>
          </a:xfrm>
          <a:prstGeom prst="rect">
            <a:avLst/>
          </a:prstGeom>
          <a:noFill/>
        </p:spPr>
        <p:txBody>
          <a:bodyPr wrap="square" rtlCol="0">
            <a:spAutoFit/>
          </a:bodyPr>
          <a:lstStyle/>
          <a:p>
            <a:pPr algn="ctr"/>
            <a:r>
              <a:rPr lang="en-GB" sz="1200" dirty="0">
                <a:latin typeface="Chalkboard" panose="03050602040202020205" pitchFamily="66" charset="77"/>
              </a:rPr>
              <a:t>How would I change this flow? It seems brittle.</a:t>
            </a:r>
          </a:p>
        </p:txBody>
      </p:sp>
      <p:cxnSp>
        <p:nvCxnSpPr>
          <p:cNvPr id="18" name="Straight Arrow Connector 17">
            <a:extLst>
              <a:ext uri="{FF2B5EF4-FFF2-40B4-BE49-F238E27FC236}">
                <a16:creationId xmlns:a16="http://schemas.microsoft.com/office/drawing/2014/main" id="{EDAF95D9-3801-7A2D-59B8-6D67059B31E3}"/>
              </a:ext>
            </a:extLst>
          </p:cNvPr>
          <p:cNvCxnSpPr>
            <a:cxnSpLocks/>
          </p:cNvCxnSpPr>
          <p:nvPr/>
        </p:nvCxnSpPr>
        <p:spPr>
          <a:xfrm flipV="1">
            <a:off x="2120900" y="3826385"/>
            <a:ext cx="1917700" cy="1459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481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CD30-AFE5-01AE-1B7D-A8FACAF121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C9E48-0E05-61E3-76F9-0261B6498A69}"/>
              </a:ext>
            </a:extLst>
          </p:cNvPr>
          <p:cNvSpPr>
            <a:spLocks noGrp="1"/>
          </p:cNvSpPr>
          <p:nvPr>
            <p:ph type="sldNum" sz="quarter" idx="12"/>
          </p:nvPr>
        </p:nvSpPr>
        <p:spPr/>
        <p:txBody>
          <a:bodyPr/>
          <a:lstStyle/>
          <a:p>
            <a:fld id="{867D4A06-35AE-BD4A-84A9-613A26F3D41D}" type="slidenum">
              <a:rPr lang="en-US" smtClean="0"/>
              <a:pPr/>
              <a:t>134</a:t>
            </a:fld>
            <a:endParaRPr lang="en-US"/>
          </a:p>
        </p:txBody>
      </p:sp>
      <p:sp>
        <p:nvSpPr>
          <p:cNvPr id="4" name="TextBox 3">
            <a:extLst>
              <a:ext uri="{FF2B5EF4-FFF2-40B4-BE49-F238E27FC236}">
                <a16:creationId xmlns:a16="http://schemas.microsoft.com/office/drawing/2014/main" id="{749DC03F-4591-A531-F235-942740278FD2}"/>
              </a:ext>
            </a:extLst>
          </p:cNvPr>
          <p:cNvSpPr txBox="1"/>
          <p:nvPr/>
        </p:nvSpPr>
        <p:spPr>
          <a:xfrm>
            <a:off x="704850" y="4185335"/>
            <a:ext cx="7734300" cy="646331"/>
          </a:xfrm>
          <a:prstGeom prst="rect">
            <a:avLst/>
          </a:prstGeom>
          <a:noFill/>
        </p:spPr>
        <p:txBody>
          <a:bodyPr wrap="square">
            <a:spAutoFit/>
          </a:bodyPr>
          <a:lstStyle/>
          <a:p>
            <a:pPr algn="ctr"/>
            <a:r>
              <a:rPr lang="en-GB" dirty="0">
                <a:effectLst/>
                <a:latin typeface="Chalkboard" panose="03050602040202020205" pitchFamily="66" charset="77"/>
              </a:rPr>
              <a:t>TDD cannot be used to drive acceptance criteria, and multiple components would have to be run to understand this process. </a:t>
            </a:r>
            <a:endParaRPr lang="en-GB" dirty="0">
              <a:latin typeface="Chalkboard" panose="03050602040202020205" pitchFamily="66" charset="77"/>
            </a:endParaRPr>
          </a:p>
        </p:txBody>
      </p:sp>
      <p:pic>
        <p:nvPicPr>
          <p:cNvPr id="6" name="Picture 5">
            <a:extLst>
              <a:ext uri="{FF2B5EF4-FFF2-40B4-BE49-F238E27FC236}">
                <a16:creationId xmlns:a16="http://schemas.microsoft.com/office/drawing/2014/main" id="{6D3EB100-FD1F-8C28-F230-7E0A59FE7D69}"/>
              </a:ext>
            </a:extLst>
          </p:cNvPr>
          <p:cNvPicPr>
            <a:picLocks noChangeAspect="1"/>
          </p:cNvPicPr>
          <p:nvPr/>
        </p:nvPicPr>
        <p:blipFill>
          <a:blip r:embed="rId2"/>
          <a:stretch>
            <a:fillRect/>
          </a:stretch>
        </p:blipFill>
        <p:spPr>
          <a:xfrm>
            <a:off x="154451" y="2743132"/>
            <a:ext cx="8835098" cy="844686"/>
          </a:xfrm>
          <a:prstGeom prst="rect">
            <a:avLst/>
          </a:prstGeom>
        </p:spPr>
      </p:pic>
    </p:spTree>
    <p:extLst>
      <p:ext uri="{BB962C8B-B14F-4D97-AF65-F5344CB8AC3E}">
        <p14:creationId xmlns:p14="http://schemas.microsoft.com/office/powerpoint/2010/main" val="4141353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1721388B-7214-9E15-0F1F-9381C9453D10}"/>
              </a:ext>
            </a:extLst>
          </p:cNvPr>
          <p:cNvPicPr>
            <a:picLocks noChangeAspect="1"/>
          </p:cNvPicPr>
          <p:nvPr/>
        </p:nvPicPr>
        <p:blipFill>
          <a:blip r:embed="rId2"/>
          <a:stretch>
            <a:fillRect/>
          </a:stretch>
        </p:blipFill>
        <p:spPr>
          <a:xfrm>
            <a:off x="482600" y="1343405"/>
            <a:ext cx="8178799" cy="4171188"/>
          </a:xfrm>
          <a:prstGeom prst="rect">
            <a:avLst/>
          </a:prstGeom>
        </p:spPr>
      </p:pic>
      <p:sp>
        <p:nvSpPr>
          <p:cNvPr id="2" name="Slide Number Placeholder 1">
            <a:extLst>
              <a:ext uri="{FF2B5EF4-FFF2-40B4-BE49-F238E27FC236}">
                <a16:creationId xmlns:a16="http://schemas.microsoft.com/office/drawing/2014/main" id="{D21B3777-C4BD-4CD6-A1CB-A9042B3DBFA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135</a:t>
            </a:fld>
            <a:endParaRPr lang="en-US"/>
          </a:p>
        </p:txBody>
      </p:sp>
    </p:spTree>
    <p:extLst>
      <p:ext uri="{BB962C8B-B14F-4D97-AF65-F5344CB8AC3E}">
        <p14:creationId xmlns:p14="http://schemas.microsoft.com/office/powerpoint/2010/main" val="5593968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92E66C-05E7-6E20-2B49-8A3D2186C6D9}"/>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085F601-D75E-B947-CDA2-AF4A7F7B4C7B}"/>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Behavioral Coupling</a:t>
            </a:r>
            <a:endParaRPr lang="en-US" sz="70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7C68678-C923-6BCD-B8AE-D14D97FC7AD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136</a:t>
            </a:fld>
            <a:endParaRPr lang="en-US">
              <a:solidFill>
                <a:schemeClr val="tx1">
                  <a:lumMod val="50000"/>
                  <a:lumOff val="50000"/>
                </a:schemeClr>
              </a:solidFill>
            </a:endParaRPr>
          </a:p>
        </p:txBody>
      </p:sp>
    </p:spTree>
    <p:extLst>
      <p:ext uri="{BB962C8B-B14F-4D97-AF65-F5344CB8AC3E}">
        <p14:creationId xmlns:p14="http://schemas.microsoft.com/office/powerpoint/2010/main" val="2927049538"/>
      </p:ext>
    </p:extLst>
  </p:cSld>
  <p:clrMapOvr>
    <a:masterClrMapping/>
  </p:clrMapOvr>
  <p:extLst>
    <p:ext uri="{6950BFC3-D8DA-4A85-94F7-54DA5524770B}">
      <p188:commentRel xmlns:p188="http://schemas.microsoft.com/office/powerpoint/2018/8/main" r:id="rId2"/>
    </p:ext>
  </p:extLs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E93141CF-F09F-9A99-213B-A2C4545C4F0F}"/>
              </a:ext>
            </a:extLst>
          </p:cNvPr>
          <p:cNvPicPr>
            <a:picLocks noChangeAspect="1"/>
          </p:cNvPicPr>
          <p:nvPr/>
        </p:nvPicPr>
        <p:blipFill>
          <a:blip r:embed="rId3"/>
          <a:stretch>
            <a:fillRect/>
          </a:stretch>
        </p:blipFill>
        <p:spPr>
          <a:xfrm>
            <a:off x="534994" y="643466"/>
            <a:ext cx="8074011" cy="5571067"/>
          </a:xfrm>
          <a:prstGeom prst="rect">
            <a:avLst/>
          </a:prstGeom>
        </p:spPr>
      </p:pic>
      <p:sp>
        <p:nvSpPr>
          <p:cNvPr id="2" name="Slide Number Placeholder 1">
            <a:extLst>
              <a:ext uri="{FF2B5EF4-FFF2-40B4-BE49-F238E27FC236}">
                <a16:creationId xmlns:a16="http://schemas.microsoft.com/office/drawing/2014/main" id="{E53229E7-38B2-781F-5F99-21E2E237907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137</a:t>
            </a:fld>
            <a:endParaRPr lang="en-US"/>
          </a:p>
        </p:txBody>
      </p:sp>
    </p:spTree>
    <p:extLst>
      <p:ext uri="{BB962C8B-B14F-4D97-AF65-F5344CB8AC3E}">
        <p14:creationId xmlns:p14="http://schemas.microsoft.com/office/powerpoint/2010/main" val="37944520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4CFE-1ECF-7371-0F8A-E2A68EE0EB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F296F4-A8C1-BBBF-CB8A-7F4BEB778BFF}"/>
              </a:ext>
            </a:extLst>
          </p:cNvPr>
          <p:cNvSpPr>
            <a:spLocks noGrp="1"/>
          </p:cNvSpPr>
          <p:nvPr>
            <p:ph type="sldNum" sz="quarter" idx="12"/>
          </p:nvPr>
        </p:nvSpPr>
        <p:spPr/>
        <p:txBody>
          <a:bodyPr/>
          <a:lstStyle/>
          <a:p>
            <a:fld id="{867D4A06-35AE-BD4A-84A9-613A26F3D41D}" type="slidenum">
              <a:rPr lang="en-US" smtClean="0"/>
              <a:pPr/>
              <a:t>138</a:t>
            </a:fld>
            <a:endParaRPr lang="en-US"/>
          </a:p>
        </p:txBody>
      </p:sp>
      <p:sp>
        <p:nvSpPr>
          <p:cNvPr id="4" name="TextBox 3">
            <a:extLst>
              <a:ext uri="{FF2B5EF4-FFF2-40B4-BE49-F238E27FC236}">
                <a16:creationId xmlns:a16="http://schemas.microsoft.com/office/drawing/2014/main" id="{A7E06CFE-886F-AC78-AC90-17FA9BB08D1F}"/>
              </a:ext>
            </a:extLst>
          </p:cNvPr>
          <p:cNvSpPr txBox="1"/>
          <p:nvPr/>
        </p:nvSpPr>
        <p:spPr>
          <a:xfrm>
            <a:off x="704850" y="5336453"/>
            <a:ext cx="7734300" cy="646331"/>
          </a:xfrm>
          <a:prstGeom prst="rect">
            <a:avLst/>
          </a:prstGeom>
          <a:noFill/>
        </p:spPr>
        <p:txBody>
          <a:bodyPr wrap="square">
            <a:spAutoFit/>
          </a:bodyPr>
          <a:lstStyle/>
          <a:p>
            <a:pPr algn="ctr"/>
            <a:r>
              <a:rPr lang="en-GB" dirty="0">
                <a:effectLst/>
                <a:latin typeface="Chalkboard" panose="03050602040202020205" pitchFamily="66" charset="77"/>
              </a:rPr>
              <a:t>Transactional boundaries become hard to enforce. ACID is not possible and BASE requires compensating flows at each step</a:t>
            </a:r>
            <a:endParaRPr lang="en-GB" dirty="0">
              <a:latin typeface="Chalkboard" panose="03050602040202020205" pitchFamily="66" charset="77"/>
            </a:endParaRPr>
          </a:p>
        </p:txBody>
      </p:sp>
      <p:pic>
        <p:nvPicPr>
          <p:cNvPr id="7" name="Picture 6" descr="A diagram of a diagram&#10;&#10;Description automatically generated">
            <a:extLst>
              <a:ext uri="{FF2B5EF4-FFF2-40B4-BE49-F238E27FC236}">
                <a16:creationId xmlns:a16="http://schemas.microsoft.com/office/drawing/2014/main" id="{88104E70-628E-C0BB-0629-FCFD70CA63FA}"/>
              </a:ext>
            </a:extLst>
          </p:cNvPr>
          <p:cNvPicPr>
            <a:picLocks noChangeAspect="1"/>
          </p:cNvPicPr>
          <p:nvPr/>
        </p:nvPicPr>
        <p:blipFill>
          <a:blip r:embed="rId2"/>
          <a:stretch>
            <a:fillRect/>
          </a:stretch>
        </p:blipFill>
        <p:spPr>
          <a:xfrm>
            <a:off x="685800" y="1356364"/>
            <a:ext cx="7772400" cy="3242669"/>
          </a:xfrm>
          <a:prstGeom prst="rect">
            <a:avLst/>
          </a:prstGeom>
        </p:spPr>
      </p:pic>
      <p:sp>
        <p:nvSpPr>
          <p:cNvPr id="8" name="TextBox 7">
            <a:extLst>
              <a:ext uri="{FF2B5EF4-FFF2-40B4-BE49-F238E27FC236}">
                <a16:creationId xmlns:a16="http://schemas.microsoft.com/office/drawing/2014/main" id="{9B3ACBA4-DF78-EA30-0528-0FE18E5729C3}"/>
              </a:ext>
            </a:extLst>
          </p:cNvPr>
          <p:cNvSpPr txBox="1"/>
          <p:nvPr/>
        </p:nvSpPr>
        <p:spPr>
          <a:xfrm>
            <a:off x="406400" y="551366"/>
            <a:ext cx="2565400" cy="647700"/>
          </a:xfrm>
          <a:prstGeom prst="rect">
            <a:avLst/>
          </a:prstGeom>
          <a:noFill/>
        </p:spPr>
        <p:txBody>
          <a:bodyPr wrap="square" rtlCol="0">
            <a:spAutoFit/>
          </a:bodyPr>
          <a:lstStyle/>
          <a:p>
            <a:pPr algn="ctr"/>
            <a:r>
              <a:rPr lang="en-GB" sz="1200" dirty="0">
                <a:latin typeface="Chalkboard" panose="03050602040202020205" pitchFamily="66" charset="77"/>
              </a:rPr>
              <a:t>It’s not clear who should coordinate error flows from the chain</a:t>
            </a:r>
          </a:p>
        </p:txBody>
      </p:sp>
      <p:cxnSp>
        <p:nvCxnSpPr>
          <p:cNvPr id="10" name="Straight Arrow Connector 9">
            <a:extLst>
              <a:ext uri="{FF2B5EF4-FFF2-40B4-BE49-F238E27FC236}">
                <a16:creationId xmlns:a16="http://schemas.microsoft.com/office/drawing/2014/main" id="{620BC717-7957-B52C-601B-13965F25603A}"/>
              </a:ext>
            </a:extLst>
          </p:cNvPr>
          <p:cNvCxnSpPr>
            <a:stCxn id="8" idx="2"/>
          </p:cNvCxnSpPr>
          <p:nvPr/>
        </p:nvCxnSpPr>
        <p:spPr>
          <a:xfrm>
            <a:off x="1689100" y="1199066"/>
            <a:ext cx="0" cy="985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FBCAA1E-EA85-F893-CFC3-B55147D790F1}"/>
              </a:ext>
            </a:extLst>
          </p:cNvPr>
          <p:cNvSpPr txBox="1"/>
          <p:nvPr/>
        </p:nvSpPr>
        <p:spPr>
          <a:xfrm>
            <a:off x="5354320" y="521881"/>
            <a:ext cx="2565400" cy="1015663"/>
          </a:xfrm>
          <a:prstGeom prst="rect">
            <a:avLst/>
          </a:prstGeom>
          <a:noFill/>
        </p:spPr>
        <p:txBody>
          <a:bodyPr wrap="square" rtlCol="0">
            <a:spAutoFit/>
          </a:bodyPr>
          <a:lstStyle/>
          <a:p>
            <a:pPr algn="ctr"/>
            <a:r>
              <a:rPr lang="en-GB" sz="1200" dirty="0">
                <a:latin typeface="Chalkboard" panose="03050602040202020205" pitchFamily="66" charset="77"/>
              </a:rPr>
              <a:t>Adding an Item is transactional – we add an item, change the basket price to reflect that, and notify the user. How can we enforce a transaction here?</a:t>
            </a:r>
          </a:p>
        </p:txBody>
      </p:sp>
      <p:cxnSp>
        <p:nvCxnSpPr>
          <p:cNvPr id="12" name="Straight Arrow Connector 11">
            <a:extLst>
              <a:ext uri="{FF2B5EF4-FFF2-40B4-BE49-F238E27FC236}">
                <a16:creationId xmlns:a16="http://schemas.microsoft.com/office/drawing/2014/main" id="{72069092-9ACB-57AA-CDA0-1C9276FEBFE8}"/>
              </a:ext>
            </a:extLst>
          </p:cNvPr>
          <p:cNvCxnSpPr>
            <a:cxnSpLocks/>
            <a:stCxn id="11" idx="2"/>
          </p:cNvCxnSpPr>
          <p:nvPr/>
        </p:nvCxnSpPr>
        <p:spPr>
          <a:xfrm flipH="1">
            <a:off x="5476240" y="1537544"/>
            <a:ext cx="1160780" cy="6468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47607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5998E1-6B6F-E092-8F83-2BFD9DB793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3AC90-D0DE-BB92-6FFF-12EAE433A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670B889-E532-F248-1819-57BF9F5CBCAD}"/>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BPMN</a:t>
            </a:r>
          </a:p>
        </p:txBody>
      </p:sp>
      <p:sp>
        <p:nvSpPr>
          <p:cNvPr id="12" name="Rectangle 11">
            <a:extLst>
              <a:ext uri="{FF2B5EF4-FFF2-40B4-BE49-F238E27FC236}">
                <a16:creationId xmlns:a16="http://schemas.microsoft.com/office/drawing/2014/main" id="{545B9884-6EE8-C809-AD88-FA44B767F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5459F87-BC06-5CB8-B8A0-CDB6C6387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35BB379-E974-9C0F-A856-1A978B97989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139</a:t>
            </a:fld>
            <a:endParaRPr lang="en-US"/>
          </a:p>
        </p:txBody>
      </p:sp>
    </p:spTree>
    <p:extLst>
      <p:ext uri="{BB962C8B-B14F-4D97-AF65-F5344CB8AC3E}">
        <p14:creationId xmlns:p14="http://schemas.microsoft.com/office/powerpoint/2010/main" val="4008479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244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065E3C-F521-1544-0BB2-84F2D470AE9A}"/>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8" name="Picture 7">
            <a:extLst>
              <a:ext uri="{FF2B5EF4-FFF2-40B4-BE49-F238E27FC236}">
                <a16:creationId xmlns:a16="http://schemas.microsoft.com/office/drawing/2014/main" id="{02CEE779-250C-E9CE-0484-71B71A43066D}"/>
              </a:ext>
            </a:extLst>
          </p:cNvPr>
          <p:cNvPicPr>
            <a:picLocks noChangeAspect="1"/>
          </p:cNvPicPr>
          <p:nvPr/>
        </p:nvPicPr>
        <p:blipFill>
          <a:blip r:embed="rId2"/>
          <a:stretch>
            <a:fillRect/>
          </a:stretch>
        </p:blipFill>
        <p:spPr>
          <a:xfrm>
            <a:off x="590647" y="3012440"/>
            <a:ext cx="7962705" cy="833120"/>
          </a:xfrm>
          <a:prstGeom prst="rect">
            <a:avLst/>
          </a:prstGeom>
        </p:spPr>
      </p:pic>
      <p:sp>
        <p:nvSpPr>
          <p:cNvPr id="10" name="TextBox 9">
            <a:extLst>
              <a:ext uri="{FF2B5EF4-FFF2-40B4-BE49-F238E27FC236}">
                <a16:creationId xmlns:a16="http://schemas.microsoft.com/office/drawing/2014/main" id="{3D6CE798-5846-9519-F247-9C13F795856F}"/>
              </a:ext>
            </a:extLst>
          </p:cNvPr>
          <p:cNvSpPr txBox="1"/>
          <p:nvPr/>
        </p:nvSpPr>
        <p:spPr>
          <a:xfrm>
            <a:off x="772159" y="5327650"/>
            <a:ext cx="7781193" cy="523220"/>
          </a:xfrm>
          <a:prstGeom prst="rect">
            <a:avLst/>
          </a:prstGeom>
          <a:noFill/>
        </p:spPr>
        <p:txBody>
          <a:bodyPr wrap="square">
            <a:spAutoFit/>
          </a:bodyPr>
          <a:lstStyle/>
          <a:p>
            <a:r>
              <a:rPr lang="en-GB" sz="1400" b="1" dirty="0">
                <a:effectLst/>
                <a:latin typeface="Chalkboard" panose="03050602040202020205" pitchFamily="66" charset="77"/>
              </a:rPr>
              <a:t>BPMN</a:t>
            </a:r>
            <a:r>
              <a:rPr lang="en-GB" sz="1400" dirty="0">
                <a:effectLst/>
                <a:latin typeface="Chalkboard" panose="03050602040202020205" pitchFamily="66" charset="77"/>
              </a:rPr>
              <a:t> stands for </a:t>
            </a:r>
            <a:r>
              <a:rPr lang="en-GB" sz="1400" i="1" dirty="0">
                <a:effectLst/>
                <a:latin typeface="Chalkboard" panose="03050602040202020205" pitchFamily="66" charset="77"/>
              </a:rPr>
              <a:t>Business Development Management and Notation</a:t>
            </a:r>
            <a:r>
              <a:rPr lang="en-GB" sz="1400" dirty="0">
                <a:effectLst/>
                <a:latin typeface="Chalkboard" panose="03050602040202020205" pitchFamily="66" charset="77"/>
              </a:rPr>
              <a:t>. It is a visual language for diagramming a business processes in a clear, standardized and comprehensive way. </a:t>
            </a:r>
            <a:endParaRPr lang="en-GB" sz="1400" dirty="0">
              <a:latin typeface="Chalkboard" panose="03050602040202020205" pitchFamily="66" charset="77"/>
            </a:endParaRPr>
          </a:p>
        </p:txBody>
      </p:sp>
      <p:sp>
        <p:nvSpPr>
          <p:cNvPr id="11" name="TextBox 10">
            <a:extLst>
              <a:ext uri="{FF2B5EF4-FFF2-40B4-BE49-F238E27FC236}">
                <a16:creationId xmlns:a16="http://schemas.microsoft.com/office/drawing/2014/main" id="{802245D5-6376-8255-1256-C46FD835D516}"/>
              </a:ext>
            </a:extLst>
          </p:cNvPr>
          <p:cNvSpPr txBox="1"/>
          <p:nvPr/>
        </p:nvSpPr>
        <p:spPr>
          <a:xfrm>
            <a:off x="772159" y="1168400"/>
            <a:ext cx="2103140"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start</a:t>
            </a:r>
            <a:r>
              <a:rPr lang="en-GB" sz="1200" dirty="0">
                <a:latin typeface="Chalkboard" panose="03050602040202020205" pitchFamily="66" charset="77"/>
              </a:rPr>
              <a:t> event begins a flow</a:t>
            </a:r>
          </a:p>
        </p:txBody>
      </p:sp>
      <p:cxnSp>
        <p:nvCxnSpPr>
          <p:cNvPr id="13" name="Straight Arrow Connector 12">
            <a:extLst>
              <a:ext uri="{FF2B5EF4-FFF2-40B4-BE49-F238E27FC236}">
                <a16:creationId xmlns:a16="http://schemas.microsoft.com/office/drawing/2014/main" id="{3B953976-E529-9FF5-01B0-BED97EDBDAE9}"/>
              </a:ext>
            </a:extLst>
          </p:cNvPr>
          <p:cNvCxnSpPr/>
          <p:nvPr/>
        </p:nvCxnSpPr>
        <p:spPr>
          <a:xfrm flipH="1">
            <a:off x="985520" y="1530350"/>
            <a:ext cx="833120" cy="1385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F698D14-9FDF-66B8-44CE-436209AD6CD2}"/>
              </a:ext>
            </a:extLst>
          </p:cNvPr>
          <p:cNvSpPr txBox="1"/>
          <p:nvPr/>
        </p:nvSpPr>
        <p:spPr>
          <a:xfrm>
            <a:off x="6268701" y="964089"/>
            <a:ext cx="2392130" cy="276999"/>
          </a:xfrm>
          <a:prstGeom prst="rect">
            <a:avLst/>
          </a:prstGeom>
          <a:noFill/>
        </p:spPr>
        <p:txBody>
          <a:bodyPr wrap="none" rtlCol="0">
            <a:spAutoFit/>
          </a:bodyPr>
          <a:lstStyle/>
          <a:p>
            <a:r>
              <a:rPr lang="en-GB" sz="1200" dirty="0">
                <a:latin typeface="Chalkboard" panose="03050602040202020205" pitchFamily="66" charset="77"/>
              </a:rPr>
              <a:t>An </a:t>
            </a:r>
            <a:r>
              <a:rPr lang="en-GB" sz="1200" b="1" dirty="0">
                <a:latin typeface="Chalkboard" panose="03050602040202020205" pitchFamily="66" charset="77"/>
              </a:rPr>
              <a:t>end</a:t>
            </a:r>
            <a:r>
              <a:rPr lang="en-GB" sz="1200" dirty="0">
                <a:latin typeface="Chalkboard" panose="03050602040202020205" pitchFamily="66" charset="77"/>
              </a:rPr>
              <a:t> event terminates a flow</a:t>
            </a:r>
          </a:p>
        </p:txBody>
      </p:sp>
      <p:cxnSp>
        <p:nvCxnSpPr>
          <p:cNvPr id="15" name="Straight Arrow Connector 14">
            <a:extLst>
              <a:ext uri="{FF2B5EF4-FFF2-40B4-BE49-F238E27FC236}">
                <a16:creationId xmlns:a16="http://schemas.microsoft.com/office/drawing/2014/main" id="{D769F0F1-CB8E-8839-11EF-AB1E80E95DB3}"/>
              </a:ext>
            </a:extLst>
          </p:cNvPr>
          <p:cNvCxnSpPr>
            <a:cxnSpLocks/>
          </p:cNvCxnSpPr>
          <p:nvPr/>
        </p:nvCxnSpPr>
        <p:spPr>
          <a:xfrm>
            <a:off x="7315182" y="1326039"/>
            <a:ext cx="772178" cy="148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02DF50-875D-7E6C-F24F-B39BAE70B2BD}"/>
              </a:ext>
            </a:extLst>
          </p:cNvPr>
          <p:cNvSpPr txBox="1"/>
          <p:nvPr/>
        </p:nvSpPr>
        <p:spPr>
          <a:xfrm>
            <a:off x="5357134" y="4579481"/>
            <a:ext cx="2730225" cy="276999"/>
          </a:xfrm>
          <a:prstGeom prst="rect">
            <a:avLst/>
          </a:prstGeom>
          <a:noFill/>
        </p:spPr>
        <p:txBody>
          <a:bodyPr wrap="square" rtlCol="0">
            <a:spAutoFit/>
          </a:bodyPr>
          <a:lstStyle/>
          <a:p>
            <a:r>
              <a:rPr lang="en-GB" sz="1200" dirty="0">
                <a:latin typeface="Chalkboard" panose="03050602040202020205" pitchFamily="66" charset="77"/>
              </a:rPr>
              <a:t>The end event throws a </a:t>
            </a:r>
            <a:r>
              <a:rPr lang="en-GB" sz="1200" b="1" dirty="0">
                <a:latin typeface="Chalkboard" panose="03050602040202020205" pitchFamily="66" charset="77"/>
              </a:rPr>
              <a:t>message</a:t>
            </a:r>
          </a:p>
        </p:txBody>
      </p:sp>
      <p:cxnSp>
        <p:nvCxnSpPr>
          <p:cNvPr id="18" name="Straight Arrow Connector 17">
            <a:extLst>
              <a:ext uri="{FF2B5EF4-FFF2-40B4-BE49-F238E27FC236}">
                <a16:creationId xmlns:a16="http://schemas.microsoft.com/office/drawing/2014/main" id="{B055EB00-92EA-C9F0-A844-FA2204B1B937}"/>
              </a:ext>
            </a:extLst>
          </p:cNvPr>
          <p:cNvCxnSpPr>
            <a:cxnSpLocks/>
          </p:cNvCxnSpPr>
          <p:nvPr/>
        </p:nvCxnSpPr>
        <p:spPr>
          <a:xfrm flipV="1">
            <a:off x="6624320" y="3751878"/>
            <a:ext cx="1290320" cy="728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DDC77F2-D557-F074-5161-75502DB47A96}"/>
              </a:ext>
            </a:extLst>
          </p:cNvPr>
          <p:cNvSpPr txBox="1"/>
          <p:nvPr/>
        </p:nvSpPr>
        <p:spPr>
          <a:xfrm>
            <a:off x="3261359" y="1349038"/>
            <a:ext cx="2466316" cy="461665"/>
          </a:xfrm>
          <a:prstGeom prst="rect">
            <a:avLst/>
          </a:prstGeom>
          <a:noFill/>
        </p:spPr>
        <p:txBody>
          <a:bodyPr wrap="none" rtlCol="0">
            <a:spAutoFit/>
          </a:bodyPr>
          <a:lstStyle/>
          <a:p>
            <a:r>
              <a:rPr lang="en-GB" sz="1200" dirty="0">
                <a:latin typeface="Chalkboard" panose="03050602040202020205" pitchFamily="66" charset="77"/>
              </a:rPr>
              <a:t>In a </a:t>
            </a:r>
            <a:r>
              <a:rPr lang="en-GB" sz="1200" b="1" dirty="0">
                <a:latin typeface="Chalkboard" panose="03050602040202020205" pitchFamily="66" charset="77"/>
              </a:rPr>
              <a:t>sequence</a:t>
            </a:r>
            <a:r>
              <a:rPr lang="en-GB" sz="1200" dirty="0">
                <a:latin typeface="Chalkboard" panose="03050602040202020205" pitchFamily="66" charset="77"/>
              </a:rPr>
              <a:t> flow arrows show</a:t>
            </a:r>
          </a:p>
          <a:p>
            <a:r>
              <a:rPr lang="en-GB" sz="1200" dirty="0">
                <a:latin typeface="Chalkboard" panose="03050602040202020205" pitchFamily="66" charset="77"/>
              </a:rPr>
              <a:t>The path of execution</a:t>
            </a:r>
          </a:p>
        </p:txBody>
      </p:sp>
      <p:cxnSp>
        <p:nvCxnSpPr>
          <p:cNvPr id="22" name="Straight Arrow Connector 21">
            <a:extLst>
              <a:ext uri="{FF2B5EF4-FFF2-40B4-BE49-F238E27FC236}">
                <a16:creationId xmlns:a16="http://schemas.microsoft.com/office/drawing/2014/main" id="{CFAC7BDB-F432-3AEC-F716-5A7785CDC3E6}"/>
              </a:ext>
            </a:extLst>
          </p:cNvPr>
          <p:cNvCxnSpPr>
            <a:cxnSpLocks/>
          </p:cNvCxnSpPr>
          <p:nvPr/>
        </p:nvCxnSpPr>
        <p:spPr>
          <a:xfrm>
            <a:off x="4318000" y="1907223"/>
            <a:ext cx="176517" cy="128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15381DF-D2DA-6520-0D39-678C7CEE99E9}"/>
              </a:ext>
            </a:extLst>
          </p:cNvPr>
          <p:cNvSpPr txBox="1"/>
          <p:nvPr/>
        </p:nvSpPr>
        <p:spPr>
          <a:xfrm>
            <a:off x="2401148" y="246380"/>
            <a:ext cx="4341701" cy="276999"/>
          </a:xfrm>
          <a:prstGeom prst="rect">
            <a:avLst/>
          </a:prstGeom>
          <a:noFill/>
        </p:spPr>
        <p:txBody>
          <a:bodyPr wrap="none" rtlCol="0">
            <a:spAutoFit/>
          </a:bodyPr>
          <a:lstStyle/>
          <a:p>
            <a:r>
              <a:rPr lang="en-GB" sz="1200" dirty="0">
                <a:latin typeface="Chalkboard" panose="03050602040202020205" pitchFamily="66" charset="77"/>
              </a:rPr>
              <a:t>A event is something that begins, ends or interrupts a flow</a:t>
            </a:r>
          </a:p>
        </p:txBody>
      </p:sp>
      <p:cxnSp>
        <p:nvCxnSpPr>
          <p:cNvPr id="26" name="Straight Arrow Connector 25">
            <a:extLst>
              <a:ext uri="{FF2B5EF4-FFF2-40B4-BE49-F238E27FC236}">
                <a16:creationId xmlns:a16="http://schemas.microsoft.com/office/drawing/2014/main" id="{9C8A7836-0ACE-ADF9-2FE3-0FE9BA541CCE}"/>
              </a:ext>
            </a:extLst>
          </p:cNvPr>
          <p:cNvCxnSpPr>
            <a:cxnSpLocks/>
          </p:cNvCxnSpPr>
          <p:nvPr/>
        </p:nvCxnSpPr>
        <p:spPr>
          <a:xfrm flipH="1">
            <a:off x="2037764" y="577255"/>
            <a:ext cx="2280236" cy="497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62B349-6D24-65FD-8B04-790E96A7C080}"/>
              </a:ext>
            </a:extLst>
          </p:cNvPr>
          <p:cNvCxnSpPr>
            <a:cxnSpLocks/>
          </p:cNvCxnSpPr>
          <p:nvPr/>
        </p:nvCxnSpPr>
        <p:spPr>
          <a:xfrm>
            <a:off x="4662755" y="592118"/>
            <a:ext cx="2652427" cy="3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D2F0C7F-94F8-16F9-0F9B-7371976D8938}"/>
              </a:ext>
            </a:extLst>
          </p:cNvPr>
          <p:cNvSpPr txBox="1"/>
          <p:nvPr/>
        </p:nvSpPr>
        <p:spPr>
          <a:xfrm>
            <a:off x="1249679" y="4576237"/>
            <a:ext cx="3210751" cy="276999"/>
          </a:xfrm>
          <a:prstGeom prst="rect">
            <a:avLst/>
          </a:prstGeom>
          <a:noFill/>
        </p:spPr>
        <p:txBody>
          <a:bodyPr wrap="non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task </a:t>
            </a:r>
            <a:r>
              <a:rPr lang="en-GB" sz="1200" dirty="0">
                <a:latin typeface="Chalkboard" panose="03050602040202020205" pitchFamily="66" charset="77"/>
              </a:rPr>
              <a:t>is where work gets done in a flow</a:t>
            </a:r>
          </a:p>
        </p:txBody>
      </p:sp>
      <p:cxnSp>
        <p:nvCxnSpPr>
          <p:cNvPr id="34" name="Straight Arrow Connector 33">
            <a:extLst>
              <a:ext uri="{FF2B5EF4-FFF2-40B4-BE49-F238E27FC236}">
                <a16:creationId xmlns:a16="http://schemas.microsoft.com/office/drawing/2014/main" id="{F16EA730-6117-F976-EB53-825C05F2AE05}"/>
              </a:ext>
            </a:extLst>
          </p:cNvPr>
          <p:cNvCxnSpPr>
            <a:cxnSpLocks/>
          </p:cNvCxnSpPr>
          <p:nvPr/>
        </p:nvCxnSpPr>
        <p:spPr>
          <a:xfrm flipV="1">
            <a:off x="2051046" y="3751878"/>
            <a:ext cx="102874" cy="824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9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1" grpId="0"/>
      <p:bldP spid="25" grpId="0"/>
      <p:bldP spid="3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A9AB00-E632-2877-D9B4-0B3CB8F962C0}"/>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4" name="Picture 3" descr="A black background with white squares and a white dot&#10;&#10;Description automatically generated">
            <a:extLst>
              <a:ext uri="{FF2B5EF4-FFF2-40B4-BE49-F238E27FC236}">
                <a16:creationId xmlns:a16="http://schemas.microsoft.com/office/drawing/2014/main" id="{F10A6676-7D85-1D7C-E5B1-4B7D01FF3A28}"/>
              </a:ext>
            </a:extLst>
          </p:cNvPr>
          <p:cNvPicPr>
            <a:picLocks noChangeAspect="1"/>
          </p:cNvPicPr>
          <p:nvPr/>
        </p:nvPicPr>
        <p:blipFill>
          <a:blip r:embed="rId2"/>
          <a:stretch>
            <a:fillRect/>
          </a:stretch>
        </p:blipFill>
        <p:spPr>
          <a:xfrm>
            <a:off x="442912" y="2133600"/>
            <a:ext cx="7934326" cy="2489200"/>
          </a:xfrm>
          <a:prstGeom prst="rect">
            <a:avLst/>
          </a:prstGeom>
        </p:spPr>
      </p:pic>
      <p:sp>
        <p:nvSpPr>
          <p:cNvPr id="5" name="TextBox 4">
            <a:extLst>
              <a:ext uri="{FF2B5EF4-FFF2-40B4-BE49-F238E27FC236}">
                <a16:creationId xmlns:a16="http://schemas.microsoft.com/office/drawing/2014/main" id="{C80370BD-3A32-47CA-1CEB-FA9303A267ED}"/>
              </a:ext>
            </a:extLst>
          </p:cNvPr>
          <p:cNvSpPr txBox="1"/>
          <p:nvPr/>
        </p:nvSpPr>
        <p:spPr>
          <a:xfrm>
            <a:off x="158432" y="4114800"/>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Start Event</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2101ABD1-3E9A-69C5-8E4E-2B345B50A90A}"/>
              </a:ext>
            </a:extLst>
          </p:cNvPr>
          <p:cNvCxnSpPr>
            <a:cxnSpLocks/>
          </p:cNvCxnSpPr>
          <p:nvPr/>
        </p:nvCxnSpPr>
        <p:spPr>
          <a:xfrm flipV="1">
            <a:off x="721360" y="3616960"/>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54DAC76-0B73-8000-32FD-9DA9CBC046A5}"/>
              </a:ext>
            </a:extLst>
          </p:cNvPr>
          <p:cNvSpPr txBox="1"/>
          <p:nvPr/>
        </p:nvSpPr>
        <p:spPr>
          <a:xfrm>
            <a:off x="7544752" y="4253299"/>
            <a:ext cx="1030288"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End Event</a:t>
            </a:r>
            <a:endParaRPr lang="en-GB" sz="1200" dirty="0">
              <a:latin typeface="Chalkboard" panose="03050602040202020205" pitchFamily="66" charset="77"/>
            </a:endParaRPr>
          </a:p>
        </p:txBody>
      </p:sp>
      <p:cxnSp>
        <p:nvCxnSpPr>
          <p:cNvPr id="9" name="Straight Arrow Connector 8">
            <a:extLst>
              <a:ext uri="{FF2B5EF4-FFF2-40B4-BE49-F238E27FC236}">
                <a16:creationId xmlns:a16="http://schemas.microsoft.com/office/drawing/2014/main" id="{A56CF8AE-DC87-B891-32B6-D1D478E25562}"/>
              </a:ext>
            </a:extLst>
          </p:cNvPr>
          <p:cNvCxnSpPr>
            <a:cxnSpLocks/>
          </p:cNvCxnSpPr>
          <p:nvPr/>
        </p:nvCxnSpPr>
        <p:spPr>
          <a:xfrm flipV="1">
            <a:off x="8107680" y="3755459"/>
            <a:ext cx="0" cy="365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1A3ADA0-CDD2-98BD-A7B6-16E403580814}"/>
              </a:ext>
            </a:extLst>
          </p:cNvPr>
          <p:cNvSpPr txBox="1"/>
          <p:nvPr/>
        </p:nvSpPr>
        <p:spPr>
          <a:xfrm>
            <a:off x="544511" y="2133600"/>
            <a:ext cx="123347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Sequence Flow</a:t>
            </a:r>
            <a:endParaRPr lang="en-GB" sz="1200" dirty="0">
              <a:latin typeface="Chalkboard" panose="03050602040202020205" pitchFamily="66" charset="77"/>
            </a:endParaRPr>
          </a:p>
        </p:txBody>
      </p:sp>
      <p:cxnSp>
        <p:nvCxnSpPr>
          <p:cNvPr id="11" name="Straight Arrow Connector 10">
            <a:extLst>
              <a:ext uri="{FF2B5EF4-FFF2-40B4-BE49-F238E27FC236}">
                <a16:creationId xmlns:a16="http://schemas.microsoft.com/office/drawing/2014/main" id="{55DCF77B-2E61-818B-121E-8CB7BDD62ECB}"/>
              </a:ext>
            </a:extLst>
          </p:cNvPr>
          <p:cNvCxnSpPr>
            <a:cxnSpLocks/>
          </p:cNvCxnSpPr>
          <p:nvPr/>
        </p:nvCxnSpPr>
        <p:spPr>
          <a:xfrm>
            <a:off x="1097280" y="2613799"/>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9D0582-5F78-6AF3-A9F0-DAFDEFC47A9A}"/>
              </a:ext>
            </a:extLst>
          </p:cNvPr>
          <p:cNvSpPr txBox="1"/>
          <p:nvPr/>
        </p:nvSpPr>
        <p:spPr>
          <a:xfrm>
            <a:off x="1672271" y="4553297"/>
            <a:ext cx="1233479" cy="646331"/>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Activity</a:t>
            </a:r>
            <a:br>
              <a:rPr lang="en-GB" sz="1200" b="1" i="0" dirty="0">
                <a:solidFill>
                  <a:srgbClr val="000000"/>
                </a:solidFill>
                <a:effectLst/>
                <a:latin typeface="Chalkboard" panose="03050602040202020205" pitchFamily="66" charset="77"/>
              </a:rPr>
            </a:br>
            <a:r>
              <a:rPr lang="en-GB" sz="1200" b="1" i="0" dirty="0">
                <a:solidFill>
                  <a:srgbClr val="000000"/>
                </a:solidFill>
                <a:effectLst/>
                <a:latin typeface="Chalkboard" panose="03050602040202020205" pitchFamily="66" charset="77"/>
              </a:rPr>
              <a:t> - Task</a:t>
            </a:r>
          </a:p>
          <a:p>
            <a:r>
              <a:rPr lang="en-GB" sz="1200" b="1" dirty="0">
                <a:solidFill>
                  <a:srgbClr val="000000"/>
                </a:solidFill>
                <a:latin typeface="Chalkboard" panose="03050602040202020205" pitchFamily="66" charset="77"/>
              </a:rPr>
              <a:t>- Sub-process</a:t>
            </a:r>
            <a:endParaRPr lang="en-GB" sz="1200" dirty="0">
              <a:latin typeface="Chalkboard" panose="03050602040202020205" pitchFamily="66" charset="77"/>
            </a:endParaRPr>
          </a:p>
        </p:txBody>
      </p:sp>
      <p:cxnSp>
        <p:nvCxnSpPr>
          <p:cNvPr id="16" name="Straight Arrow Connector 15">
            <a:extLst>
              <a:ext uri="{FF2B5EF4-FFF2-40B4-BE49-F238E27FC236}">
                <a16:creationId xmlns:a16="http://schemas.microsoft.com/office/drawing/2014/main" id="{7B0588DA-B11F-352B-9735-815C6C06AD6B}"/>
              </a:ext>
            </a:extLst>
          </p:cNvPr>
          <p:cNvCxnSpPr>
            <a:cxnSpLocks/>
            <a:stCxn id="15" idx="0"/>
          </p:cNvCxnSpPr>
          <p:nvPr/>
        </p:nvCxnSpPr>
        <p:spPr>
          <a:xfrm flipH="1" flipV="1">
            <a:off x="2153920" y="3881120"/>
            <a:ext cx="135091" cy="672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B0D0439-D990-BB7A-5AC9-9840A07CF1C9}"/>
              </a:ext>
            </a:extLst>
          </p:cNvPr>
          <p:cNvSpPr txBox="1"/>
          <p:nvPr/>
        </p:nvSpPr>
        <p:spPr>
          <a:xfrm>
            <a:off x="2657791" y="2027704"/>
            <a:ext cx="654369"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Event</a:t>
            </a:r>
            <a:endParaRPr lang="en-GB" sz="1200" dirty="0">
              <a:latin typeface="Chalkboard" panose="03050602040202020205" pitchFamily="66" charset="77"/>
            </a:endParaRPr>
          </a:p>
        </p:txBody>
      </p:sp>
      <p:cxnSp>
        <p:nvCxnSpPr>
          <p:cNvPr id="22" name="Straight Arrow Connector 21">
            <a:extLst>
              <a:ext uri="{FF2B5EF4-FFF2-40B4-BE49-F238E27FC236}">
                <a16:creationId xmlns:a16="http://schemas.microsoft.com/office/drawing/2014/main" id="{D5AA2DB5-D6DA-81F1-2DF8-A440EB6E1B0A}"/>
              </a:ext>
            </a:extLst>
          </p:cNvPr>
          <p:cNvCxnSpPr>
            <a:cxnSpLocks/>
          </p:cNvCxnSpPr>
          <p:nvPr/>
        </p:nvCxnSpPr>
        <p:spPr>
          <a:xfrm>
            <a:off x="3210560" y="2507903"/>
            <a:ext cx="172720" cy="596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37B88D7-4ABB-D784-0B65-6C1380172EAA}"/>
              </a:ext>
            </a:extLst>
          </p:cNvPr>
          <p:cNvSpPr txBox="1"/>
          <p:nvPr/>
        </p:nvSpPr>
        <p:spPr>
          <a:xfrm>
            <a:off x="3665684" y="1403672"/>
            <a:ext cx="835196" cy="276999"/>
          </a:xfrm>
          <a:prstGeom prst="rect">
            <a:avLst/>
          </a:prstGeom>
          <a:noFill/>
        </p:spPr>
        <p:txBody>
          <a:bodyPr wrap="square">
            <a:spAutoFit/>
          </a:bodyPr>
          <a:lstStyle/>
          <a:p>
            <a:r>
              <a:rPr lang="en-GB" sz="1200" b="1" i="0" dirty="0">
                <a:solidFill>
                  <a:srgbClr val="000000"/>
                </a:solidFill>
                <a:effectLst/>
                <a:latin typeface="Chalkboard" panose="03050602040202020205" pitchFamily="66" charset="77"/>
              </a:rPr>
              <a:t>Gateway</a:t>
            </a:r>
            <a:endParaRPr lang="en-GB" sz="1200" dirty="0">
              <a:latin typeface="Chalkboard" panose="03050602040202020205" pitchFamily="66" charset="77"/>
            </a:endParaRPr>
          </a:p>
        </p:txBody>
      </p:sp>
      <p:cxnSp>
        <p:nvCxnSpPr>
          <p:cNvPr id="24" name="Straight Arrow Connector 23">
            <a:extLst>
              <a:ext uri="{FF2B5EF4-FFF2-40B4-BE49-F238E27FC236}">
                <a16:creationId xmlns:a16="http://schemas.microsoft.com/office/drawing/2014/main" id="{D7E7F801-A47D-1A17-4043-2170F5CA89A5}"/>
              </a:ext>
            </a:extLst>
          </p:cNvPr>
          <p:cNvCxnSpPr>
            <a:cxnSpLocks/>
          </p:cNvCxnSpPr>
          <p:nvPr/>
        </p:nvCxnSpPr>
        <p:spPr>
          <a:xfrm>
            <a:off x="3992869" y="1786567"/>
            <a:ext cx="327184" cy="14239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80E714C-63C2-D860-07E9-A842420D2949}"/>
              </a:ext>
            </a:extLst>
          </p:cNvPr>
          <p:cNvCxnSpPr>
            <a:cxnSpLocks/>
            <a:stCxn id="15" idx="3"/>
          </p:cNvCxnSpPr>
          <p:nvPr/>
        </p:nvCxnSpPr>
        <p:spPr>
          <a:xfrm flipV="1">
            <a:off x="2905750" y="2976880"/>
            <a:ext cx="2841789" cy="189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0E7856E-AD99-8C1C-A509-EA9DED3F76BE}"/>
              </a:ext>
            </a:extLst>
          </p:cNvPr>
          <p:cNvCxnSpPr>
            <a:cxnSpLocks/>
          </p:cNvCxnSpPr>
          <p:nvPr/>
        </p:nvCxnSpPr>
        <p:spPr>
          <a:xfrm flipV="1">
            <a:off x="3058150" y="4530298"/>
            <a:ext cx="2310438" cy="49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032220-F6D9-1AE1-9B0D-BDC292BA72D8}"/>
              </a:ext>
            </a:extLst>
          </p:cNvPr>
          <p:cNvCxnSpPr>
            <a:cxnSpLocks/>
          </p:cNvCxnSpPr>
          <p:nvPr/>
        </p:nvCxnSpPr>
        <p:spPr>
          <a:xfrm>
            <a:off x="4000019" y="1810435"/>
            <a:ext cx="2980999" cy="14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5DAFAD-1454-A397-2F06-721D4AFB8B23}"/>
              </a:ext>
            </a:extLst>
          </p:cNvPr>
          <p:cNvSpPr txBox="1"/>
          <p:nvPr/>
        </p:nvSpPr>
        <p:spPr>
          <a:xfrm>
            <a:off x="2153920" y="5773261"/>
            <a:ext cx="5384800" cy="338554"/>
          </a:xfrm>
          <a:prstGeom prst="rect">
            <a:avLst/>
          </a:prstGeom>
          <a:noFill/>
        </p:spPr>
        <p:txBody>
          <a:bodyPr wrap="square">
            <a:spAutoFit/>
          </a:bodyPr>
          <a:lstStyle/>
          <a:p>
            <a:r>
              <a:rPr lang="en-GB" sz="1600" dirty="0">
                <a:latin typeface="Chalkboard" panose="03050602040202020205" pitchFamily="66" charset="77"/>
              </a:rPr>
              <a:t>A BPMN diagram consists of a set of basic elements</a:t>
            </a:r>
          </a:p>
        </p:txBody>
      </p:sp>
    </p:spTree>
    <p:extLst>
      <p:ext uri="{BB962C8B-B14F-4D97-AF65-F5344CB8AC3E}">
        <p14:creationId xmlns:p14="http://schemas.microsoft.com/office/powerpoint/2010/main" val="19406690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FA924-EA42-D8FA-C567-E7422D407132}"/>
              </a:ext>
            </a:extLst>
          </p:cNvPr>
          <p:cNvSpPr>
            <a:spLocks noGrp="1"/>
          </p:cNvSpPr>
          <p:nvPr>
            <p:ph type="sldNum" sz="quarter" idx="12"/>
          </p:nvPr>
        </p:nvSpPr>
        <p:spPr/>
        <p:txBody>
          <a:bodyPr/>
          <a:lstStyle/>
          <a:p>
            <a:fld id="{867D4A06-35AE-BD4A-84A9-613A26F3D41D}" type="slidenum">
              <a:rPr lang="en-US" smtClean="0"/>
              <a:pPr/>
              <a:t>142</a:t>
            </a:fld>
            <a:endParaRPr lang="en-US"/>
          </a:p>
        </p:txBody>
      </p:sp>
      <p:sp>
        <p:nvSpPr>
          <p:cNvPr id="4" name="TextBox 3">
            <a:extLst>
              <a:ext uri="{FF2B5EF4-FFF2-40B4-BE49-F238E27FC236}">
                <a16:creationId xmlns:a16="http://schemas.microsoft.com/office/drawing/2014/main" id="{440A69B2-8D50-D2B2-CFF7-B056616DC82A}"/>
              </a:ext>
            </a:extLst>
          </p:cNvPr>
          <p:cNvSpPr txBox="1"/>
          <p:nvPr/>
        </p:nvSpPr>
        <p:spPr>
          <a:xfrm>
            <a:off x="-853440" y="5959684"/>
            <a:ext cx="3606800" cy="461665"/>
          </a:xfrm>
          <a:prstGeom prst="rect">
            <a:avLst/>
          </a:prstGeom>
          <a:noFill/>
        </p:spPr>
        <p:txBody>
          <a:bodyPr wrap="square">
            <a:spAutoFit/>
          </a:bodyPr>
          <a:lstStyle/>
          <a:p>
            <a:pPr marL="171450" indent="-171450">
              <a:buFontTx/>
              <a:buChar char="-"/>
            </a:pPr>
            <a:endParaRPr lang="en-GB" sz="1200" dirty="0">
              <a:latin typeface="Chalkboard" panose="03050602040202020205" pitchFamily="66" charset="77"/>
            </a:endParaRPr>
          </a:p>
          <a:p>
            <a:pPr marL="171450" indent="-171450">
              <a:buFontTx/>
              <a:buChar char="-"/>
            </a:pPr>
            <a:endParaRPr lang="en-GB" sz="1200" dirty="0">
              <a:latin typeface="Chalkboard" panose="03050602040202020205" pitchFamily="66" charset="77"/>
            </a:endParaRPr>
          </a:p>
        </p:txBody>
      </p:sp>
      <p:sp>
        <p:nvSpPr>
          <p:cNvPr id="8" name="TextBox 7">
            <a:extLst>
              <a:ext uri="{FF2B5EF4-FFF2-40B4-BE49-F238E27FC236}">
                <a16:creationId xmlns:a16="http://schemas.microsoft.com/office/drawing/2014/main" id="{D75602BD-2950-15BD-FCDB-E30471E382A7}"/>
              </a:ext>
            </a:extLst>
          </p:cNvPr>
          <p:cNvSpPr txBox="1"/>
          <p:nvPr/>
        </p:nvSpPr>
        <p:spPr>
          <a:xfrm>
            <a:off x="1087120" y="5748623"/>
            <a:ext cx="7424420" cy="338554"/>
          </a:xfrm>
          <a:prstGeom prst="rect">
            <a:avLst/>
          </a:prstGeom>
          <a:noFill/>
        </p:spPr>
        <p:txBody>
          <a:bodyPr wrap="square">
            <a:spAutoFit/>
          </a:bodyPr>
          <a:lstStyle/>
          <a:p>
            <a:r>
              <a:rPr lang="en-GB" sz="1600" b="1" dirty="0">
                <a:latin typeface="Chalkboard" panose="03050602040202020205" pitchFamily="66" charset="77"/>
              </a:rPr>
              <a:t>Task</a:t>
            </a:r>
            <a:r>
              <a:rPr lang="en-GB" sz="1600" dirty="0">
                <a:latin typeface="Chalkboard" panose="03050602040202020205" pitchFamily="66" charset="77"/>
              </a:rPr>
              <a:t>: an atomic activity. By implication, cannot be broken down further.</a:t>
            </a:r>
          </a:p>
        </p:txBody>
      </p:sp>
      <p:sp>
        <p:nvSpPr>
          <p:cNvPr id="10" name="TextBox 9">
            <a:extLst>
              <a:ext uri="{FF2B5EF4-FFF2-40B4-BE49-F238E27FC236}">
                <a16:creationId xmlns:a16="http://schemas.microsoft.com/office/drawing/2014/main" id="{C25CC2CE-EAFF-C5B0-6FDE-FAA9E514C0B7}"/>
              </a:ext>
            </a:extLst>
          </p:cNvPr>
          <p:cNvSpPr txBox="1"/>
          <p:nvPr/>
        </p:nvSpPr>
        <p:spPr>
          <a:xfrm>
            <a:off x="2298700" y="1093236"/>
            <a:ext cx="2059940" cy="276999"/>
          </a:xfrm>
          <a:prstGeom prst="rect">
            <a:avLst/>
          </a:prstGeom>
          <a:noFill/>
        </p:spPr>
        <p:txBody>
          <a:bodyPr wrap="square">
            <a:spAutoFit/>
          </a:bodyPr>
          <a:lstStyle/>
          <a:p>
            <a:r>
              <a:rPr lang="en-GB" sz="1200" dirty="0">
                <a:latin typeface="Chalkboard" panose="03050602040202020205" pitchFamily="66" charset="77"/>
              </a:rPr>
              <a:t>Generic Task: basic task</a:t>
            </a:r>
          </a:p>
        </p:txBody>
      </p:sp>
      <p:sp>
        <p:nvSpPr>
          <p:cNvPr id="12" name="TextBox 11">
            <a:extLst>
              <a:ext uri="{FF2B5EF4-FFF2-40B4-BE49-F238E27FC236}">
                <a16:creationId xmlns:a16="http://schemas.microsoft.com/office/drawing/2014/main" id="{61497E15-149B-3B61-27BB-992F033E8DC4}"/>
              </a:ext>
            </a:extLst>
          </p:cNvPr>
          <p:cNvSpPr txBox="1"/>
          <p:nvPr/>
        </p:nvSpPr>
        <p:spPr>
          <a:xfrm>
            <a:off x="2242820" y="2055614"/>
            <a:ext cx="2171700" cy="276999"/>
          </a:xfrm>
          <a:prstGeom prst="rect">
            <a:avLst/>
          </a:prstGeom>
          <a:noFill/>
        </p:spPr>
        <p:txBody>
          <a:bodyPr wrap="square">
            <a:spAutoFit/>
          </a:bodyPr>
          <a:lstStyle/>
          <a:p>
            <a:r>
              <a:rPr lang="en-GB" sz="1200" dirty="0">
                <a:latin typeface="Chalkboard" panose="03050602040202020205" pitchFamily="66" charset="77"/>
              </a:rPr>
              <a:t>Service Task: uses a Service</a:t>
            </a:r>
          </a:p>
        </p:txBody>
      </p:sp>
      <p:pic>
        <p:nvPicPr>
          <p:cNvPr id="14" name="Picture 13" descr="A screenshot of a computer&#10;&#10;Description automatically generated">
            <a:extLst>
              <a:ext uri="{FF2B5EF4-FFF2-40B4-BE49-F238E27FC236}">
                <a16:creationId xmlns:a16="http://schemas.microsoft.com/office/drawing/2014/main" id="{9D6001D0-D16B-AD14-6D54-5317F56AB435}"/>
              </a:ext>
            </a:extLst>
          </p:cNvPr>
          <p:cNvPicPr>
            <a:picLocks noChangeAspect="1"/>
          </p:cNvPicPr>
          <p:nvPr/>
        </p:nvPicPr>
        <p:blipFill>
          <a:blip r:embed="rId2"/>
          <a:stretch>
            <a:fillRect/>
          </a:stretch>
        </p:blipFill>
        <p:spPr>
          <a:xfrm>
            <a:off x="924560" y="713650"/>
            <a:ext cx="5822160" cy="4707687"/>
          </a:xfrm>
          <a:prstGeom prst="rect">
            <a:avLst/>
          </a:prstGeom>
        </p:spPr>
      </p:pic>
      <p:sp>
        <p:nvSpPr>
          <p:cNvPr id="16" name="TextBox 15">
            <a:extLst>
              <a:ext uri="{FF2B5EF4-FFF2-40B4-BE49-F238E27FC236}">
                <a16:creationId xmlns:a16="http://schemas.microsoft.com/office/drawing/2014/main" id="{59493C4C-DF1C-87B4-9EE9-C2ACDDCE55AF}"/>
              </a:ext>
            </a:extLst>
          </p:cNvPr>
          <p:cNvSpPr txBox="1"/>
          <p:nvPr/>
        </p:nvSpPr>
        <p:spPr>
          <a:xfrm>
            <a:off x="2242820" y="2782669"/>
            <a:ext cx="2293620" cy="646331"/>
          </a:xfrm>
          <a:prstGeom prst="rect">
            <a:avLst/>
          </a:prstGeom>
          <a:noFill/>
        </p:spPr>
        <p:txBody>
          <a:bodyPr wrap="square">
            <a:spAutoFit/>
          </a:bodyPr>
          <a:lstStyle/>
          <a:p>
            <a:pPr algn="ctr"/>
            <a:r>
              <a:rPr lang="en-GB" sz="1200" dirty="0">
                <a:latin typeface="Chalkboard" panose="03050602040202020205" pitchFamily="66" charset="77"/>
              </a:rPr>
              <a:t>Receive Task: waits to receive a message from another participant</a:t>
            </a:r>
          </a:p>
        </p:txBody>
      </p:sp>
      <p:sp>
        <p:nvSpPr>
          <p:cNvPr id="18" name="TextBox 17">
            <a:extLst>
              <a:ext uri="{FF2B5EF4-FFF2-40B4-BE49-F238E27FC236}">
                <a16:creationId xmlns:a16="http://schemas.microsoft.com/office/drawing/2014/main" id="{14CEEEA1-5B76-5FD0-BA38-F7735C1EE0D5}"/>
              </a:ext>
            </a:extLst>
          </p:cNvPr>
          <p:cNvSpPr txBox="1"/>
          <p:nvPr/>
        </p:nvSpPr>
        <p:spPr>
          <a:xfrm>
            <a:off x="2242820" y="4639688"/>
            <a:ext cx="1838960" cy="646331"/>
          </a:xfrm>
          <a:prstGeom prst="rect">
            <a:avLst/>
          </a:prstGeom>
          <a:noFill/>
        </p:spPr>
        <p:txBody>
          <a:bodyPr wrap="square">
            <a:spAutoFit/>
          </a:bodyPr>
          <a:lstStyle/>
          <a:p>
            <a:pPr algn="ctr"/>
            <a:r>
              <a:rPr lang="en-GB" sz="1200" dirty="0">
                <a:latin typeface="Chalkboard" panose="03050602040202020205" pitchFamily="66" charset="77"/>
              </a:rPr>
              <a:t>Send Task: sends a Message to another participant</a:t>
            </a:r>
            <a:endParaRPr lang="en-GB" sz="1200" dirty="0"/>
          </a:p>
        </p:txBody>
      </p:sp>
      <p:sp>
        <p:nvSpPr>
          <p:cNvPr id="20" name="TextBox 19">
            <a:extLst>
              <a:ext uri="{FF2B5EF4-FFF2-40B4-BE49-F238E27FC236}">
                <a16:creationId xmlns:a16="http://schemas.microsoft.com/office/drawing/2014/main" id="{3C6FC2F8-54FA-AA9D-4FA4-037DC08A3D53}"/>
              </a:ext>
            </a:extLst>
          </p:cNvPr>
          <p:cNvSpPr txBox="1"/>
          <p:nvPr/>
        </p:nvSpPr>
        <p:spPr>
          <a:xfrm>
            <a:off x="2242820" y="3674577"/>
            <a:ext cx="1838960" cy="646331"/>
          </a:xfrm>
          <a:prstGeom prst="rect">
            <a:avLst/>
          </a:prstGeom>
          <a:noFill/>
        </p:spPr>
        <p:txBody>
          <a:bodyPr wrap="square">
            <a:spAutoFit/>
          </a:bodyPr>
          <a:lstStyle/>
          <a:p>
            <a:pPr algn="ctr"/>
            <a:r>
              <a:rPr lang="en-GB" sz="1200" dirty="0">
                <a:latin typeface="Chalkboard" panose="03050602040202020205" pitchFamily="66" charset="77"/>
              </a:rPr>
              <a:t>User Task: waits for human completion of task (via software)</a:t>
            </a:r>
          </a:p>
        </p:txBody>
      </p:sp>
      <p:sp>
        <p:nvSpPr>
          <p:cNvPr id="22" name="TextBox 21">
            <a:extLst>
              <a:ext uri="{FF2B5EF4-FFF2-40B4-BE49-F238E27FC236}">
                <a16:creationId xmlns:a16="http://schemas.microsoft.com/office/drawing/2014/main" id="{31FD5076-723A-1023-9BF1-2CA93FC36C5B}"/>
              </a:ext>
            </a:extLst>
          </p:cNvPr>
          <p:cNvSpPr txBox="1"/>
          <p:nvPr/>
        </p:nvSpPr>
        <p:spPr>
          <a:xfrm>
            <a:off x="6746720" y="908569"/>
            <a:ext cx="2293620" cy="646331"/>
          </a:xfrm>
          <a:prstGeom prst="rect">
            <a:avLst/>
          </a:prstGeom>
          <a:noFill/>
        </p:spPr>
        <p:txBody>
          <a:bodyPr wrap="square">
            <a:spAutoFit/>
          </a:bodyPr>
          <a:lstStyle/>
          <a:p>
            <a:pPr algn="ctr"/>
            <a:r>
              <a:rPr lang="en-GB" sz="1200" dirty="0">
                <a:latin typeface="Chalkboard" panose="03050602040202020205" pitchFamily="66" charset="77"/>
              </a:rPr>
              <a:t>Manual Task: waits for human completion of task (not via software)</a:t>
            </a:r>
          </a:p>
        </p:txBody>
      </p:sp>
      <p:sp>
        <p:nvSpPr>
          <p:cNvPr id="24" name="TextBox 23">
            <a:extLst>
              <a:ext uri="{FF2B5EF4-FFF2-40B4-BE49-F238E27FC236}">
                <a16:creationId xmlns:a16="http://schemas.microsoft.com/office/drawing/2014/main" id="{3A3B7F15-6B7D-2EFB-EC71-85D23F6FF7B7}"/>
              </a:ext>
            </a:extLst>
          </p:cNvPr>
          <p:cNvSpPr txBox="1"/>
          <p:nvPr/>
        </p:nvSpPr>
        <p:spPr>
          <a:xfrm>
            <a:off x="6553200" y="1870948"/>
            <a:ext cx="2547620" cy="461665"/>
          </a:xfrm>
          <a:prstGeom prst="rect">
            <a:avLst/>
          </a:prstGeom>
          <a:noFill/>
        </p:spPr>
        <p:txBody>
          <a:bodyPr wrap="square">
            <a:spAutoFit/>
          </a:bodyPr>
          <a:lstStyle/>
          <a:p>
            <a:pPr algn="ctr"/>
            <a:r>
              <a:rPr lang="en-GB" sz="1200" dirty="0">
                <a:latin typeface="Chalkboard" panose="03050602040202020205" pitchFamily="66" charset="77"/>
              </a:rPr>
              <a:t>Business Rule Task: executes a business rules engine</a:t>
            </a:r>
            <a:endParaRPr lang="en-GB" sz="1200" dirty="0"/>
          </a:p>
        </p:txBody>
      </p:sp>
      <p:sp>
        <p:nvSpPr>
          <p:cNvPr id="26" name="TextBox 25">
            <a:extLst>
              <a:ext uri="{FF2B5EF4-FFF2-40B4-BE49-F238E27FC236}">
                <a16:creationId xmlns:a16="http://schemas.microsoft.com/office/drawing/2014/main" id="{417398A2-350A-7CDE-A68A-A4B4F49C246F}"/>
              </a:ext>
            </a:extLst>
          </p:cNvPr>
          <p:cNvSpPr txBox="1"/>
          <p:nvPr/>
        </p:nvSpPr>
        <p:spPr>
          <a:xfrm>
            <a:off x="6766010" y="2860603"/>
            <a:ext cx="2171700" cy="276999"/>
          </a:xfrm>
          <a:prstGeom prst="rect">
            <a:avLst/>
          </a:prstGeom>
          <a:noFill/>
        </p:spPr>
        <p:txBody>
          <a:bodyPr wrap="square">
            <a:spAutoFit/>
          </a:bodyPr>
          <a:lstStyle/>
          <a:p>
            <a:r>
              <a:rPr lang="en-GB" sz="1200" dirty="0">
                <a:latin typeface="Chalkboard" panose="03050602040202020205" pitchFamily="66" charset="77"/>
              </a:rPr>
              <a:t>Script Task: executes code</a:t>
            </a:r>
          </a:p>
        </p:txBody>
      </p:sp>
      <p:sp>
        <p:nvSpPr>
          <p:cNvPr id="27" name="TextBox 26">
            <a:extLst>
              <a:ext uri="{FF2B5EF4-FFF2-40B4-BE49-F238E27FC236}">
                <a16:creationId xmlns:a16="http://schemas.microsoft.com/office/drawing/2014/main" id="{1F1FF46F-AA91-EF62-CE96-082A184FD786}"/>
              </a:ext>
            </a:extLst>
          </p:cNvPr>
          <p:cNvSpPr txBox="1"/>
          <p:nvPr/>
        </p:nvSpPr>
        <p:spPr>
          <a:xfrm>
            <a:off x="6816810" y="3803487"/>
            <a:ext cx="2171700" cy="276999"/>
          </a:xfrm>
          <a:prstGeom prst="rect">
            <a:avLst/>
          </a:prstGeom>
          <a:noFill/>
        </p:spPr>
        <p:txBody>
          <a:bodyPr wrap="square">
            <a:spAutoFit/>
          </a:bodyPr>
          <a:lstStyle/>
          <a:p>
            <a:r>
              <a:rPr lang="en-GB" sz="1200" dirty="0">
                <a:latin typeface="Chalkboard" panose="03050602040202020205" pitchFamily="66" charset="77"/>
              </a:rPr>
              <a:t>Loop: this task loops</a:t>
            </a:r>
          </a:p>
        </p:txBody>
      </p:sp>
      <p:sp>
        <p:nvSpPr>
          <p:cNvPr id="28" name="TextBox 27">
            <a:extLst>
              <a:ext uri="{FF2B5EF4-FFF2-40B4-BE49-F238E27FC236}">
                <a16:creationId xmlns:a16="http://schemas.microsoft.com/office/drawing/2014/main" id="{3672B2C9-2473-1232-1E0C-44995BFAB73B}"/>
              </a:ext>
            </a:extLst>
          </p:cNvPr>
          <p:cNvSpPr txBox="1"/>
          <p:nvPr/>
        </p:nvSpPr>
        <p:spPr>
          <a:xfrm>
            <a:off x="6816810" y="4802919"/>
            <a:ext cx="2171700" cy="461665"/>
          </a:xfrm>
          <a:prstGeom prst="rect">
            <a:avLst/>
          </a:prstGeom>
          <a:noFill/>
        </p:spPr>
        <p:txBody>
          <a:bodyPr wrap="square">
            <a:spAutoFit/>
          </a:bodyPr>
          <a:lstStyle/>
          <a:p>
            <a:r>
              <a:rPr lang="en-GB" sz="1200" dirty="0">
                <a:latin typeface="Chalkboard" panose="03050602040202020205" pitchFamily="66" charset="77"/>
              </a:rPr>
              <a:t>Transaction: this task is a transaction</a:t>
            </a:r>
          </a:p>
        </p:txBody>
      </p:sp>
    </p:spTree>
    <p:extLst>
      <p:ext uri="{BB962C8B-B14F-4D97-AF65-F5344CB8AC3E}">
        <p14:creationId xmlns:p14="http://schemas.microsoft.com/office/powerpoint/2010/main" val="29266902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CAF4A-5D33-732E-3FB9-306A7E3E4413}"/>
              </a:ext>
            </a:extLst>
          </p:cNvPr>
          <p:cNvSpPr>
            <a:spLocks noGrp="1"/>
          </p:cNvSpPr>
          <p:nvPr>
            <p:ph type="sldNum" sz="quarter" idx="12"/>
          </p:nvPr>
        </p:nvSpPr>
        <p:spPr/>
        <p:txBody>
          <a:bodyPr/>
          <a:lstStyle/>
          <a:p>
            <a:fld id="{867D4A06-35AE-BD4A-84A9-613A26F3D41D}" type="slidenum">
              <a:rPr lang="en-US" smtClean="0"/>
              <a:pPr/>
              <a:t>143</a:t>
            </a:fld>
            <a:endParaRPr lang="en-US"/>
          </a:p>
        </p:txBody>
      </p:sp>
      <p:pic>
        <p:nvPicPr>
          <p:cNvPr id="4" name="Picture 3" descr="A black and white background with white circles&#10;&#10;Description automatically generated">
            <a:extLst>
              <a:ext uri="{FF2B5EF4-FFF2-40B4-BE49-F238E27FC236}">
                <a16:creationId xmlns:a16="http://schemas.microsoft.com/office/drawing/2014/main" id="{B17BA6CA-5726-F9F3-7053-E944EFDA64F3}"/>
              </a:ext>
            </a:extLst>
          </p:cNvPr>
          <p:cNvPicPr>
            <a:picLocks noChangeAspect="1"/>
          </p:cNvPicPr>
          <p:nvPr/>
        </p:nvPicPr>
        <p:blipFill>
          <a:blip r:embed="rId2"/>
          <a:stretch>
            <a:fillRect/>
          </a:stretch>
        </p:blipFill>
        <p:spPr>
          <a:xfrm>
            <a:off x="966469" y="814754"/>
            <a:ext cx="4782396" cy="3912870"/>
          </a:xfrm>
          <a:prstGeom prst="rect">
            <a:avLst/>
          </a:prstGeom>
        </p:spPr>
      </p:pic>
      <p:sp>
        <p:nvSpPr>
          <p:cNvPr id="5" name="TextBox 4">
            <a:extLst>
              <a:ext uri="{FF2B5EF4-FFF2-40B4-BE49-F238E27FC236}">
                <a16:creationId xmlns:a16="http://schemas.microsoft.com/office/drawing/2014/main" id="{9E2EA6EA-C7D6-A6A3-0D13-F75C5740F43F}"/>
              </a:ext>
            </a:extLst>
          </p:cNvPr>
          <p:cNvSpPr txBox="1"/>
          <p:nvPr/>
        </p:nvSpPr>
        <p:spPr>
          <a:xfrm>
            <a:off x="1768320" y="967154"/>
            <a:ext cx="2293620" cy="461665"/>
          </a:xfrm>
          <a:prstGeom prst="rect">
            <a:avLst/>
          </a:prstGeom>
          <a:noFill/>
        </p:spPr>
        <p:txBody>
          <a:bodyPr wrap="square">
            <a:spAutoFit/>
          </a:bodyPr>
          <a:lstStyle/>
          <a:p>
            <a:pPr algn="ctr"/>
            <a:r>
              <a:rPr lang="en-GB" sz="1200" dirty="0">
                <a:latin typeface="Chalkboard" panose="03050602040202020205" pitchFamily="66" charset="77"/>
              </a:rPr>
              <a:t>None Event: typically start or end, no defined trigger</a:t>
            </a:r>
          </a:p>
        </p:txBody>
      </p:sp>
      <p:sp>
        <p:nvSpPr>
          <p:cNvPr id="6" name="TextBox 5">
            <a:extLst>
              <a:ext uri="{FF2B5EF4-FFF2-40B4-BE49-F238E27FC236}">
                <a16:creationId xmlns:a16="http://schemas.microsoft.com/office/drawing/2014/main" id="{5958D9CE-DEAB-3B97-FBF6-1AF83DA5F978}"/>
              </a:ext>
            </a:extLst>
          </p:cNvPr>
          <p:cNvSpPr txBox="1"/>
          <p:nvPr/>
        </p:nvSpPr>
        <p:spPr>
          <a:xfrm>
            <a:off x="1687040" y="1688514"/>
            <a:ext cx="2293620" cy="646331"/>
          </a:xfrm>
          <a:prstGeom prst="rect">
            <a:avLst/>
          </a:prstGeom>
          <a:noFill/>
        </p:spPr>
        <p:txBody>
          <a:bodyPr wrap="square">
            <a:spAutoFit/>
          </a:bodyPr>
          <a:lstStyle/>
          <a:p>
            <a:pPr algn="ctr"/>
            <a:r>
              <a:rPr lang="en-GB" sz="1200" dirty="0">
                <a:latin typeface="Chalkboard" panose="03050602040202020205" pitchFamily="66" charset="77"/>
              </a:rPr>
              <a:t>Message Event: a message is received from another participant</a:t>
            </a:r>
          </a:p>
        </p:txBody>
      </p:sp>
      <p:sp>
        <p:nvSpPr>
          <p:cNvPr id="7" name="TextBox 6">
            <a:extLst>
              <a:ext uri="{FF2B5EF4-FFF2-40B4-BE49-F238E27FC236}">
                <a16:creationId xmlns:a16="http://schemas.microsoft.com/office/drawing/2014/main" id="{F8CCF5C4-9103-B5A4-972D-310C0FC32C48}"/>
              </a:ext>
            </a:extLst>
          </p:cNvPr>
          <p:cNvSpPr txBox="1"/>
          <p:nvPr/>
        </p:nvSpPr>
        <p:spPr>
          <a:xfrm>
            <a:off x="1615920" y="2448023"/>
            <a:ext cx="2293620" cy="461665"/>
          </a:xfrm>
          <a:prstGeom prst="rect">
            <a:avLst/>
          </a:prstGeom>
          <a:noFill/>
        </p:spPr>
        <p:txBody>
          <a:bodyPr wrap="square">
            <a:spAutoFit/>
          </a:bodyPr>
          <a:lstStyle/>
          <a:p>
            <a:pPr algn="ctr"/>
            <a:r>
              <a:rPr lang="en-GB" sz="1200" dirty="0">
                <a:latin typeface="Chalkboard" panose="03050602040202020205" pitchFamily="66" charset="77"/>
              </a:rPr>
              <a:t>Time Event: a date or time triggers a process</a:t>
            </a:r>
          </a:p>
        </p:txBody>
      </p:sp>
      <p:sp>
        <p:nvSpPr>
          <p:cNvPr id="8" name="TextBox 7">
            <a:extLst>
              <a:ext uri="{FF2B5EF4-FFF2-40B4-BE49-F238E27FC236}">
                <a16:creationId xmlns:a16="http://schemas.microsoft.com/office/drawing/2014/main" id="{0470E919-2A9D-0DF3-3079-9B366403FB80}"/>
              </a:ext>
            </a:extLst>
          </p:cNvPr>
          <p:cNvSpPr txBox="1"/>
          <p:nvPr/>
        </p:nvSpPr>
        <p:spPr>
          <a:xfrm>
            <a:off x="5974560" y="1688514"/>
            <a:ext cx="2293620" cy="461665"/>
          </a:xfrm>
          <a:prstGeom prst="rect">
            <a:avLst/>
          </a:prstGeom>
          <a:noFill/>
        </p:spPr>
        <p:txBody>
          <a:bodyPr wrap="square">
            <a:spAutoFit/>
          </a:bodyPr>
          <a:lstStyle/>
          <a:p>
            <a:pPr algn="ctr"/>
            <a:r>
              <a:rPr lang="en-GB" sz="1200" dirty="0">
                <a:latin typeface="Chalkboard" panose="03050602040202020205" pitchFamily="66" charset="77"/>
              </a:rPr>
              <a:t>Signal Event: a broadcast event triggers flows</a:t>
            </a:r>
          </a:p>
        </p:txBody>
      </p:sp>
      <p:sp>
        <p:nvSpPr>
          <p:cNvPr id="9" name="TextBox 8">
            <a:extLst>
              <a:ext uri="{FF2B5EF4-FFF2-40B4-BE49-F238E27FC236}">
                <a16:creationId xmlns:a16="http://schemas.microsoft.com/office/drawing/2014/main" id="{2513C64E-48F3-6B96-1C25-8FACC0A9867C}"/>
              </a:ext>
            </a:extLst>
          </p:cNvPr>
          <p:cNvSpPr txBox="1"/>
          <p:nvPr/>
        </p:nvSpPr>
        <p:spPr>
          <a:xfrm>
            <a:off x="1687040" y="4236011"/>
            <a:ext cx="2293620" cy="461665"/>
          </a:xfrm>
          <a:prstGeom prst="rect">
            <a:avLst/>
          </a:prstGeom>
          <a:noFill/>
        </p:spPr>
        <p:txBody>
          <a:bodyPr wrap="square">
            <a:spAutoFit/>
          </a:bodyPr>
          <a:lstStyle/>
          <a:p>
            <a:pPr algn="ctr"/>
            <a:r>
              <a:rPr lang="en-GB" sz="1200" dirty="0">
                <a:latin typeface="Chalkboard" panose="03050602040202020205" pitchFamily="66" charset="77"/>
              </a:rPr>
              <a:t>Compensation Event: triggers a compensation sub-process</a:t>
            </a:r>
          </a:p>
        </p:txBody>
      </p:sp>
      <p:sp>
        <p:nvSpPr>
          <p:cNvPr id="10" name="TextBox 9">
            <a:extLst>
              <a:ext uri="{FF2B5EF4-FFF2-40B4-BE49-F238E27FC236}">
                <a16:creationId xmlns:a16="http://schemas.microsoft.com/office/drawing/2014/main" id="{F23EA370-C5BE-F7DE-4B6F-4D2162109638}"/>
              </a:ext>
            </a:extLst>
          </p:cNvPr>
          <p:cNvSpPr txBox="1"/>
          <p:nvPr/>
        </p:nvSpPr>
        <p:spPr>
          <a:xfrm>
            <a:off x="5974560" y="874820"/>
            <a:ext cx="2293620" cy="646331"/>
          </a:xfrm>
          <a:prstGeom prst="rect">
            <a:avLst/>
          </a:prstGeom>
          <a:noFill/>
        </p:spPr>
        <p:txBody>
          <a:bodyPr wrap="square">
            <a:spAutoFit/>
          </a:bodyPr>
          <a:lstStyle/>
          <a:p>
            <a:pPr algn="ctr"/>
            <a:r>
              <a:rPr lang="en-GB" sz="1200" dirty="0">
                <a:latin typeface="Chalkboard" panose="03050602040202020205" pitchFamily="66" charset="77"/>
              </a:rPr>
              <a:t>Conditional Event: triggers when a conditional expression becomes true</a:t>
            </a:r>
          </a:p>
        </p:txBody>
      </p:sp>
      <p:sp>
        <p:nvSpPr>
          <p:cNvPr id="11" name="TextBox 10">
            <a:extLst>
              <a:ext uri="{FF2B5EF4-FFF2-40B4-BE49-F238E27FC236}">
                <a16:creationId xmlns:a16="http://schemas.microsoft.com/office/drawing/2014/main" id="{987271B2-A0D3-6F89-BC25-B4298913F0C1}"/>
              </a:ext>
            </a:extLst>
          </p:cNvPr>
          <p:cNvSpPr txBox="1"/>
          <p:nvPr/>
        </p:nvSpPr>
        <p:spPr>
          <a:xfrm>
            <a:off x="1687040" y="3229987"/>
            <a:ext cx="2293620" cy="646331"/>
          </a:xfrm>
          <a:prstGeom prst="rect">
            <a:avLst/>
          </a:prstGeom>
          <a:noFill/>
        </p:spPr>
        <p:txBody>
          <a:bodyPr wrap="square">
            <a:spAutoFit/>
          </a:bodyPr>
          <a:lstStyle/>
          <a:p>
            <a:pPr algn="ctr"/>
            <a:r>
              <a:rPr lang="en-GB" sz="1200" dirty="0">
                <a:latin typeface="Chalkboard" panose="03050602040202020205" pitchFamily="66" charset="77"/>
              </a:rPr>
              <a:t>Escalation Event: triggers a sub-process to expedite completion of an activity</a:t>
            </a:r>
          </a:p>
        </p:txBody>
      </p:sp>
      <p:sp>
        <p:nvSpPr>
          <p:cNvPr id="12" name="TextBox 11">
            <a:extLst>
              <a:ext uri="{FF2B5EF4-FFF2-40B4-BE49-F238E27FC236}">
                <a16:creationId xmlns:a16="http://schemas.microsoft.com/office/drawing/2014/main" id="{F3FBD4EB-B90D-7581-1F81-1EC47E8E4DDF}"/>
              </a:ext>
            </a:extLst>
          </p:cNvPr>
          <p:cNvSpPr txBox="1"/>
          <p:nvPr/>
        </p:nvSpPr>
        <p:spPr>
          <a:xfrm>
            <a:off x="5974560" y="2449085"/>
            <a:ext cx="2293620" cy="646331"/>
          </a:xfrm>
          <a:prstGeom prst="rect">
            <a:avLst/>
          </a:prstGeom>
          <a:noFill/>
        </p:spPr>
        <p:txBody>
          <a:bodyPr wrap="square">
            <a:spAutoFit/>
          </a:bodyPr>
          <a:lstStyle/>
          <a:p>
            <a:pPr algn="ctr"/>
            <a:r>
              <a:rPr lang="en-GB" sz="1200" dirty="0">
                <a:latin typeface="Chalkboard" panose="03050602040202020205" pitchFamily="66" charset="77"/>
              </a:rPr>
              <a:t>Parallel Event: multiple events required to trigger a sub-process</a:t>
            </a:r>
          </a:p>
        </p:txBody>
      </p:sp>
      <p:sp>
        <p:nvSpPr>
          <p:cNvPr id="13" name="TextBox 12">
            <a:extLst>
              <a:ext uri="{FF2B5EF4-FFF2-40B4-BE49-F238E27FC236}">
                <a16:creationId xmlns:a16="http://schemas.microsoft.com/office/drawing/2014/main" id="{BF398A10-76C9-7349-7175-879EBF80B016}"/>
              </a:ext>
            </a:extLst>
          </p:cNvPr>
          <p:cNvSpPr txBox="1"/>
          <p:nvPr/>
        </p:nvSpPr>
        <p:spPr>
          <a:xfrm>
            <a:off x="5974560" y="3229987"/>
            <a:ext cx="2293620" cy="830997"/>
          </a:xfrm>
          <a:prstGeom prst="rect">
            <a:avLst/>
          </a:prstGeom>
          <a:noFill/>
        </p:spPr>
        <p:txBody>
          <a:bodyPr wrap="square">
            <a:spAutoFit/>
          </a:bodyPr>
          <a:lstStyle/>
          <a:p>
            <a:pPr algn="ctr"/>
            <a:r>
              <a:rPr lang="en-GB" sz="1200" dirty="0">
                <a:latin typeface="Chalkboard" panose="03050602040202020205" pitchFamily="66" charset="77"/>
              </a:rPr>
              <a:t>Cancel Event: used to trigger a sub-process with the abnormal termination of a transaction</a:t>
            </a:r>
          </a:p>
        </p:txBody>
      </p:sp>
      <p:sp>
        <p:nvSpPr>
          <p:cNvPr id="14" name="TextBox 13">
            <a:extLst>
              <a:ext uri="{FF2B5EF4-FFF2-40B4-BE49-F238E27FC236}">
                <a16:creationId xmlns:a16="http://schemas.microsoft.com/office/drawing/2014/main" id="{400AD0BD-B272-B554-6593-7BD18050C5DF}"/>
              </a:ext>
            </a:extLst>
          </p:cNvPr>
          <p:cNvSpPr txBox="1"/>
          <p:nvPr/>
        </p:nvSpPr>
        <p:spPr>
          <a:xfrm>
            <a:off x="559830" y="5280330"/>
            <a:ext cx="8024340" cy="338554"/>
          </a:xfrm>
          <a:prstGeom prst="rect">
            <a:avLst/>
          </a:prstGeom>
          <a:noFill/>
        </p:spPr>
        <p:txBody>
          <a:bodyPr wrap="square" rtlCol="0">
            <a:spAutoFit/>
          </a:bodyPr>
          <a:lstStyle/>
          <a:p>
            <a:r>
              <a:rPr lang="en-GB" sz="1600" b="1" dirty="0">
                <a:latin typeface="Chalkboard" panose="03050602040202020205" pitchFamily="66" charset="77"/>
              </a:rPr>
              <a:t>Event:</a:t>
            </a:r>
            <a:r>
              <a:rPr lang="en-GB" sz="1600" dirty="0">
                <a:latin typeface="Chalkboard" panose="03050602040202020205" pitchFamily="66" charset="77"/>
              </a:rPr>
              <a:t> something that happens within a flow: starts it, ends it, or interrupts it.</a:t>
            </a:r>
          </a:p>
        </p:txBody>
      </p:sp>
    </p:spTree>
    <p:extLst>
      <p:ext uri="{BB962C8B-B14F-4D97-AF65-F5344CB8AC3E}">
        <p14:creationId xmlns:p14="http://schemas.microsoft.com/office/powerpoint/2010/main" val="19847873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1D3B1A-49C9-E4C5-0623-3EC505B050DF}"/>
              </a:ext>
            </a:extLst>
          </p:cNvPr>
          <p:cNvSpPr>
            <a:spLocks noGrp="1"/>
          </p:cNvSpPr>
          <p:nvPr>
            <p:ph type="sldNum" sz="quarter" idx="12"/>
          </p:nvPr>
        </p:nvSpPr>
        <p:spPr/>
        <p:txBody>
          <a:bodyPr/>
          <a:lstStyle/>
          <a:p>
            <a:fld id="{867D4A06-35AE-BD4A-84A9-613A26F3D41D}" type="slidenum">
              <a:rPr lang="en-US" smtClean="0"/>
              <a:pPr/>
              <a:t>144</a:t>
            </a:fld>
            <a:endParaRPr lang="en-US"/>
          </a:p>
        </p:txBody>
      </p:sp>
      <p:pic>
        <p:nvPicPr>
          <p:cNvPr id="4" name="Picture 3" descr="A white cross in a diamond shape&#10;&#10;Description automatically generated">
            <a:extLst>
              <a:ext uri="{FF2B5EF4-FFF2-40B4-BE49-F238E27FC236}">
                <a16:creationId xmlns:a16="http://schemas.microsoft.com/office/drawing/2014/main" id="{271346D7-97C6-048A-3E19-73DFBE6E5640}"/>
              </a:ext>
            </a:extLst>
          </p:cNvPr>
          <p:cNvPicPr>
            <a:picLocks noChangeAspect="1"/>
          </p:cNvPicPr>
          <p:nvPr/>
        </p:nvPicPr>
        <p:blipFill>
          <a:blip r:embed="rId2"/>
          <a:stretch>
            <a:fillRect/>
          </a:stretch>
        </p:blipFill>
        <p:spPr>
          <a:xfrm>
            <a:off x="2834640" y="915950"/>
            <a:ext cx="689610" cy="4137660"/>
          </a:xfrm>
          <a:prstGeom prst="rect">
            <a:avLst/>
          </a:prstGeom>
        </p:spPr>
      </p:pic>
      <p:sp>
        <p:nvSpPr>
          <p:cNvPr id="5" name="TextBox 4">
            <a:extLst>
              <a:ext uri="{FF2B5EF4-FFF2-40B4-BE49-F238E27FC236}">
                <a16:creationId xmlns:a16="http://schemas.microsoft.com/office/drawing/2014/main" id="{C77A989D-AA28-F2E2-AE95-233FC6684F4C}"/>
              </a:ext>
            </a:extLst>
          </p:cNvPr>
          <p:cNvSpPr txBox="1"/>
          <p:nvPr/>
        </p:nvSpPr>
        <p:spPr>
          <a:xfrm>
            <a:off x="3690620" y="915950"/>
            <a:ext cx="2293620" cy="646331"/>
          </a:xfrm>
          <a:prstGeom prst="rect">
            <a:avLst/>
          </a:prstGeom>
          <a:noFill/>
        </p:spPr>
        <p:txBody>
          <a:bodyPr wrap="square">
            <a:spAutoFit/>
          </a:bodyPr>
          <a:lstStyle/>
          <a:p>
            <a:pPr algn="ctr"/>
            <a:r>
              <a:rPr lang="en-GB" sz="1200" dirty="0">
                <a:latin typeface="Chalkboard" panose="03050602040202020205" pitchFamily="66" charset="77"/>
              </a:rPr>
              <a:t>Exclusive: creates alternative paths based upon an expression, only one taken</a:t>
            </a:r>
          </a:p>
        </p:txBody>
      </p:sp>
      <p:sp>
        <p:nvSpPr>
          <p:cNvPr id="6" name="TextBox 5">
            <a:extLst>
              <a:ext uri="{FF2B5EF4-FFF2-40B4-BE49-F238E27FC236}">
                <a16:creationId xmlns:a16="http://schemas.microsoft.com/office/drawing/2014/main" id="{81F6A8B2-A8E1-6885-AFD6-6316B1FEDF61}"/>
              </a:ext>
            </a:extLst>
          </p:cNvPr>
          <p:cNvSpPr txBox="1"/>
          <p:nvPr/>
        </p:nvSpPr>
        <p:spPr>
          <a:xfrm>
            <a:off x="3690620" y="1779550"/>
            <a:ext cx="2293620" cy="830997"/>
          </a:xfrm>
          <a:prstGeom prst="rect">
            <a:avLst/>
          </a:prstGeom>
          <a:noFill/>
        </p:spPr>
        <p:txBody>
          <a:bodyPr wrap="square">
            <a:spAutoFit/>
          </a:bodyPr>
          <a:lstStyle/>
          <a:p>
            <a:pPr algn="ctr"/>
            <a:r>
              <a:rPr lang="en-GB" sz="1200" dirty="0">
                <a:latin typeface="Chalkboard" panose="03050602040202020205" pitchFamily="66" charset="77"/>
              </a:rPr>
              <a:t>Inclusive: creates alternative paths based upon an expression, may be taken in parallel</a:t>
            </a:r>
          </a:p>
        </p:txBody>
      </p:sp>
      <p:sp>
        <p:nvSpPr>
          <p:cNvPr id="7" name="TextBox 6">
            <a:extLst>
              <a:ext uri="{FF2B5EF4-FFF2-40B4-BE49-F238E27FC236}">
                <a16:creationId xmlns:a16="http://schemas.microsoft.com/office/drawing/2014/main" id="{8E467A40-F9C4-620F-F483-D19F179102C3}"/>
              </a:ext>
            </a:extLst>
          </p:cNvPr>
          <p:cNvSpPr txBox="1"/>
          <p:nvPr/>
        </p:nvSpPr>
        <p:spPr>
          <a:xfrm>
            <a:off x="3619500" y="2856788"/>
            <a:ext cx="2293620" cy="276999"/>
          </a:xfrm>
          <a:prstGeom prst="rect">
            <a:avLst/>
          </a:prstGeom>
          <a:noFill/>
        </p:spPr>
        <p:txBody>
          <a:bodyPr wrap="square">
            <a:spAutoFit/>
          </a:bodyPr>
          <a:lstStyle/>
          <a:p>
            <a:pPr algn="ctr"/>
            <a:r>
              <a:rPr lang="en-GB" sz="1200" dirty="0">
                <a:latin typeface="Chalkboard" panose="03050602040202020205" pitchFamily="66" charset="77"/>
              </a:rPr>
              <a:t>Parallel: split of join paths</a:t>
            </a:r>
          </a:p>
        </p:txBody>
      </p:sp>
      <p:sp>
        <p:nvSpPr>
          <p:cNvPr id="8" name="TextBox 7">
            <a:extLst>
              <a:ext uri="{FF2B5EF4-FFF2-40B4-BE49-F238E27FC236}">
                <a16:creationId xmlns:a16="http://schemas.microsoft.com/office/drawing/2014/main" id="{146779F5-5E93-D0A8-530E-469F32ECBDAE}"/>
              </a:ext>
            </a:extLst>
          </p:cNvPr>
          <p:cNvSpPr txBox="1"/>
          <p:nvPr/>
        </p:nvSpPr>
        <p:spPr>
          <a:xfrm>
            <a:off x="3619500" y="3599082"/>
            <a:ext cx="2293620" cy="646331"/>
          </a:xfrm>
          <a:prstGeom prst="rect">
            <a:avLst/>
          </a:prstGeom>
          <a:noFill/>
        </p:spPr>
        <p:txBody>
          <a:bodyPr wrap="square">
            <a:spAutoFit/>
          </a:bodyPr>
          <a:lstStyle/>
          <a:p>
            <a:pPr algn="ctr"/>
            <a:r>
              <a:rPr lang="en-GB" sz="1200" dirty="0">
                <a:latin typeface="Chalkboard" panose="03050602040202020205" pitchFamily="66" charset="77"/>
              </a:rPr>
              <a:t>Complex: a complex expression determines what paths are taken</a:t>
            </a:r>
          </a:p>
        </p:txBody>
      </p:sp>
      <p:sp>
        <p:nvSpPr>
          <p:cNvPr id="9" name="TextBox 8">
            <a:extLst>
              <a:ext uri="{FF2B5EF4-FFF2-40B4-BE49-F238E27FC236}">
                <a16:creationId xmlns:a16="http://schemas.microsoft.com/office/drawing/2014/main" id="{B336DBE4-EB5B-7362-DDF9-EC02095D08F4}"/>
              </a:ext>
            </a:extLst>
          </p:cNvPr>
          <p:cNvSpPr txBox="1"/>
          <p:nvPr/>
        </p:nvSpPr>
        <p:spPr>
          <a:xfrm>
            <a:off x="3619500" y="4445488"/>
            <a:ext cx="2293620" cy="646331"/>
          </a:xfrm>
          <a:prstGeom prst="rect">
            <a:avLst/>
          </a:prstGeom>
          <a:noFill/>
        </p:spPr>
        <p:txBody>
          <a:bodyPr wrap="square">
            <a:spAutoFit/>
          </a:bodyPr>
          <a:lstStyle/>
          <a:p>
            <a:pPr algn="ctr"/>
            <a:r>
              <a:rPr lang="en-GB" sz="1200" dirty="0">
                <a:latin typeface="Chalkboard" panose="03050602040202020205" pitchFamily="66" charset="77"/>
              </a:rPr>
              <a:t>Event: instead of an expression, an event determines what path is taken</a:t>
            </a:r>
          </a:p>
        </p:txBody>
      </p:sp>
      <p:sp>
        <p:nvSpPr>
          <p:cNvPr id="10" name="TextBox 9">
            <a:extLst>
              <a:ext uri="{FF2B5EF4-FFF2-40B4-BE49-F238E27FC236}">
                <a16:creationId xmlns:a16="http://schemas.microsoft.com/office/drawing/2014/main" id="{1999D0DB-648D-BA6F-0716-DC1E64ED5B72}"/>
              </a:ext>
            </a:extLst>
          </p:cNvPr>
          <p:cNvSpPr txBox="1"/>
          <p:nvPr/>
        </p:nvSpPr>
        <p:spPr>
          <a:xfrm>
            <a:off x="1734065" y="5462466"/>
            <a:ext cx="6064490" cy="338554"/>
          </a:xfrm>
          <a:prstGeom prst="rect">
            <a:avLst/>
          </a:prstGeom>
          <a:noFill/>
        </p:spPr>
        <p:txBody>
          <a:bodyPr wrap="square" rtlCol="0">
            <a:spAutoFit/>
          </a:bodyPr>
          <a:lstStyle/>
          <a:p>
            <a:r>
              <a:rPr lang="en-GB" sz="1600" b="1" dirty="0">
                <a:latin typeface="Chalkboard" panose="03050602040202020205" pitchFamily="66" charset="77"/>
              </a:rPr>
              <a:t>Gateway:</a:t>
            </a:r>
            <a:r>
              <a:rPr lang="en-GB" sz="1600" dirty="0">
                <a:latin typeface="Chalkboard" panose="03050602040202020205" pitchFamily="66" charset="77"/>
              </a:rPr>
              <a:t> controls how sequence flow branches and converges</a:t>
            </a:r>
          </a:p>
        </p:txBody>
      </p:sp>
    </p:spTree>
    <p:extLst>
      <p:ext uri="{BB962C8B-B14F-4D97-AF65-F5344CB8AC3E}">
        <p14:creationId xmlns:p14="http://schemas.microsoft.com/office/powerpoint/2010/main" val="14173865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7182F-2A58-4379-3149-5714CF73A2D1}"/>
              </a:ext>
            </a:extLst>
          </p:cNvPr>
          <p:cNvSpPr>
            <a:spLocks noGrp="1"/>
          </p:cNvSpPr>
          <p:nvPr>
            <p:ph type="sldNum" sz="quarter" idx="12"/>
          </p:nvPr>
        </p:nvSpPr>
        <p:spPr/>
        <p:txBody>
          <a:bodyPr/>
          <a:lstStyle/>
          <a:p>
            <a:fld id="{867D4A06-35AE-BD4A-84A9-613A26F3D41D}" type="slidenum">
              <a:rPr lang="en-US" smtClean="0"/>
              <a:pPr/>
              <a:t>145</a:t>
            </a:fld>
            <a:endParaRPr lang="en-US"/>
          </a:p>
        </p:txBody>
      </p:sp>
      <p:pic>
        <p:nvPicPr>
          <p:cNvPr id="5" name="Picture 4">
            <a:extLst>
              <a:ext uri="{FF2B5EF4-FFF2-40B4-BE49-F238E27FC236}">
                <a16:creationId xmlns:a16="http://schemas.microsoft.com/office/drawing/2014/main" id="{4A43B3D4-AA4D-7CCD-1142-7CFA0559FD4D}"/>
              </a:ext>
            </a:extLst>
          </p:cNvPr>
          <p:cNvPicPr>
            <a:picLocks noChangeAspect="1"/>
          </p:cNvPicPr>
          <p:nvPr/>
        </p:nvPicPr>
        <p:blipFill>
          <a:blip r:embed="rId3"/>
          <a:stretch>
            <a:fillRect/>
          </a:stretch>
        </p:blipFill>
        <p:spPr>
          <a:xfrm>
            <a:off x="272053" y="2931160"/>
            <a:ext cx="8317757" cy="995680"/>
          </a:xfrm>
          <a:prstGeom prst="rect">
            <a:avLst/>
          </a:prstGeom>
        </p:spPr>
      </p:pic>
      <p:sp>
        <p:nvSpPr>
          <p:cNvPr id="6" name="TextBox 5">
            <a:extLst>
              <a:ext uri="{FF2B5EF4-FFF2-40B4-BE49-F238E27FC236}">
                <a16:creationId xmlns:a16="http://schemas.microsoft.com/office/drawing/2014/main" id="{822C9BE3-D57E-F82F-F08B-40C593A13635}"/>
              </a:ext>
            </a:extLst>
          </p:cNvPr>
          <p:cNvSpPr txBox="1"/>
          <p:nvPr/>
        </p:nvSpPr>
        <p:spPr>
          <a:xfrm>
            <a:off x="1320800" y="118859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for  carrying out work.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Process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Sequence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10" name="Straight Arrow Connector 9">
            <a:extLst>
              <a:ext uri="{FF2B5EF4-FFF2-40B4-BE49-F238E27FC236}">
                <a16:creationId xmlns:a16="http://schemas.microsoft.com/office/drawing/2014/main" id="{7320A826-DFFD-CE78-7043-5FA5E98AF747}"/>
              </a:ext>
            </a:extLst>
          </p:cNvPr>
          <p:cNvCxnSpPr>
            <a:stCxn id="6" idx="2"/>
            <a:endCxn id="5" idx="0"/>
          </p:cNvCxnSpPr>
          <p:nvPr/>
        </p:nvCxnSpPr>
        <p:spPr>
          <a:xfrm flipH="1">
            <a:off x="4430932" y="183492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5594816-E5EF-DE3A-6B06-AC3D23AFDD20}"/>
              </a:ext>
            </a:extLst>
          </p:cNvPr>
          <p:cNvSpPr txBox="1"/>
          <p:nvPr/>
        </p:nvSpPr>
        <p:spPr>
          <a:xfrm>
            <a:off x="1564640" y="4541430"/>
            <a:ext cx="6238240" cy="1200329"/>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Process </a:t>
            </a:r>
            <a:r>
              <a:rPr lang="en-GB" sz="1200" dirty="0">
                <a:effectLst/>
                <a:latin typeface="Chalkboard" panose="03050602040202020205" pitchFamily="66" charset="77"/>
              </a:rPr>
              <a:t>is an </a:t>
            </a:r>
            <a:r>
              <a:rPr lang="en-GB" sz="1200" b="1" i="1" dirty="0">
                <a:effectLst/>
                <a:latin typeface="Chalkboard" panose="03050602040202020205" pitchFamily="66" charset="77"/>
              </a:rPr>
              <a:t>Orchestration</a:t>
            </a:r>
            <a:r>
              <a:rPr lang="en-GB" sz="1200" i="1" dirty="0">
                <a:effectLst/>
                <a:latin typeface="Chalkboard" panose="03050602040202020205" pitchFamily="66" charset="77"/>
              </a:rPr>
              <a:t>:</a:t>
            </a:r>
          </a:p>
          <a:p>
            <a:endParaRPr lang="en-GB" sz="1200" i="1" dirty="0">
              <a:latin typeface="Chalkboard" panose="03050602040202020205" pitchFamily="66" charset="77"/>
            </a:endParaRPr>
          </a:p>
          <a:p>
            <a:pPr marL="171450" indent="-171450">
              <a:buFontTx/>
              <a:buChar char="-"/>
            </a:pPr>
            <a:r>
              <a:rPr lang="en-GB" sz="1200" dirty="0">
                <a:effectLst/>
                <a:latin typeface="Chalkboard" panose="03050602040202020205" pitchFamily="66" charset="77"/>
              </a:rPr>
              <a:t>The </a:t>
            </a:r>
            <a:r>
              <a:rPr lang="en-GB" sz="1200" b="1" dirty="0">
                <a:effectLst/>
                <a:latin typeface="Chalkboard" panose="03050602040202020205" pitchFamily="66" charset="77"/>
              </a:rPr>
              <a:t>Sequence Flow</a:t>
            </a:r>
            <a:r>
              <a:rPr lang="en-GB" sz="1200" dirty="0">
                <a:effectLst/>
                <a:latin typeface="Chalkboard" panose="03050602040202020205" pitchFamily="66" charset="77"/>
              </a:rPr>
              <a:t> represents control of a process</a:t>
            </a:r>
          </a:p>
          <a:p>
            <a:pPr marL="171450" indent="-171450">
              <a:buFontTx/>
              <a:buChar char="-"/>
            </a:pPr>
            <a:r>
              <a:rPr lang="en-GB" sz="1200" dirty="0">
                <a:latin typeface="Chalkboard" panose="03050602040202020205" pitchFamily="66" charset="77"/>
              </a:rPr>
              <a:t>The </a:t>
            </a:r>
            <a:r>
              <a:rPr lang="en-GB" sz="1200" b="1" dirty="0">
                <a:latin typeface="Chalkboard" panose="03050602040202020205" pitchFamily="66" charset="77"/>
              </a:rPr>
              <a:t>token</a:t>
            </a:r>
            <a:r>
              <a:rPr lang="en-GB" sz="1200" dirty="0">
                <a:latin typeface="Chalkboard" panose="03050602040202020205" pitchFamily="66" charset="77"/>
              </a:rPr>
              <a:t> represents state associated with</a:t>
            </a:r>
            <a:r>
              <a:rPr lang="en-GB" sz="1200" i="1" dirty="0">
                <a:effectLst/>
                <a:latin typeface="Chalkboard" panose="03050602040202020205" pitchFamily="66" charset="77"/>
              </a:rPr>
              <a:t> </a:t>
            </a:r>
            <a:r>
              <a:rPr lang="en-GB" sz="1200" dirty="0">
                <a:effectLst/>
                <a:latin typeface="Chalkboard" panose="03050602040202020205" pitchFamily="66" charset="77"/>
              </a:rPr>
              <a:t>an instance </a:t>
            </a:r>
          </a:p>
          <a:p>
            <a:pPr marL="171450" indent="-171450">
              <a:buFontTx/>
              <a:buChar char="-"/>
            </a:pPr>
            <a:r>
              <a:rPr lang="en-GB" sz="1200" dirty="0">
                <a:latin typeface="Chalkboard" panose="03050602040202020205" pitchFamily="66" charset="77"/>
              </a:rPr>
              <a:t>In implementation, generally a process orchestration lives within an address space i.e. is not distributed, either an embedded workflow or external process manager.</a:t>
            </a:r>
            <a:r>
              <a:rPr lang="en-GB" sz="1200" dirty="0">
                <a:effectLst/>
                <a:latin typeface="Chalkboard" panose="03050602040202020205" pitchFamily="66" charset="77"/>
              </a:rPr>
              <a:t> </a:t>
            </a:r>
            <a:endParaRPr lang="en-GB" sz="1200" dirty="0">
              <a:latin typeface="Chalkboard" panose="03050602040202020205" pitchFamily="66" charset="77"/>
            </a:endParaRPr>
          </a:p>
        </p:txBody>
      </p:sp>
    </p:spTree>
    <p:extLst>
      <p:ext uri="{BB962C8B-B14F-4D97-AF65-F5344CB8AC3E}">
        <p14:creationId xmlns:p14="http://schemas.microsoft.com/office/powerpoint/2010/main" val="8054710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3F87-E765-1E23-D2D1-A9DD8B8A97D9}"/>
            </a:ext>
          </a:extLst>
        </p:cNvPr>
        <p:cNvGrpSpPr/>
        <p:nvPr/>
      </p:nvGrpSpPr>
      <p:grpSpPr>
        <a:xfrm>
          <a:off x="0" y="0"/>
          <a:ext cx="0" cy="0"/>
          <a:chOff x="0" y="0"/>
          <a:chExt cx="0" cy="0"/>
        </a:xfrm>
      </p:grpSpPr>
      <p:pic>
        <p:nvPicPr>
          <p:cNvPr id="14" name="Picture 13" descr="A diagram of a computer&#10;&#10;Description automatically generated with medium confidence">
            <a:extLst>
              <a:ext uri="{FF2B5EF4-FFF2-40B4-BE49-F238E27FC236}">
                <a16:creationId xmlns:a16="http://schemas.microsoft.com/office/drawing/2014/main" id="{CA7D5FD1-E745-2E4C-2961-B3D0648544D6}"/>
              </a:ext>
            </a:extLst>
          </p:cNvPr>
          <p:cNvPicPr>
            <a:picLocks noChangeAspect="1"/>
          </p:cNvPicPr>
          <p:nvPr/>
        </p:nvPicPr>
        <p:blipFill>
          <a:blip r:embed="rId3"/>
          <a:stretch>
            <a:fillRect/>
          </a:stretch>
        </p:blipFill>
        <p:spPr>
          <a:xfrm>
            <a:off x="199488" y="2215869"/>
            <a:ext cx="8745024" cy="2356233"/>
          </a:xfrm>
          <a:prstGeom prst="rect">
            <a:avLst/>
          </a:prstGeom>
        </p:spPr>
      </p:pic>
      <p:sp>
        <p:nvSpPr>
          <p:cNvPr id="2" name="Slide Number Placeholder 1">
            <a:extLst>
              <a:ext uri="{FF2B5EF4-FFF2-40B4-BE49-F238E27FC236}">
                <a16:creationId xmlns:a16="http://schemas.microsoft.com/office/drawing/2014/main" id="{E3D31656-5A0E-5323-AD90-87BF16485067}"/>
              </a:ext>
            </a:extLst>
          </p:cNvPr>
          <p:cNvSpPr>
            <a:spLocks noGrp="1"/>
          </p:cNvSpPr>
          <p:nvPr>
            <p:ph type="sldNum" sz="quarter" idx="12"/>
          </p:nvPr>
        </p:nvSpPr>
        <p:spPr/>
        <p:txBody>
          <a:bodyPr/>
          <a:lstStyle/>
          <a:p>
            <a:fld id="{867D4A06-35AE-BD4A-84A9-613A26F3D41D}" type="slidenum">
              <a:rPr lang="en-US" smtClean="0"/>
              <a:pPr/>
              <a:t>146</a:t>
            </a:fld>
            <a:endParaRPr lang="en-US"/>
          </a:p>
        </p:txBody>
      </p:sp>
      <p:sp>
        <p:nvSpPr>
          <p:cNvPr id="5" name="TextBox 4">
            <a:extLst>
              <a:ext uri="{FF2B5EF4-FFF2-40B4-BE49-F238E27FC236}">
                <a16:creationId xmlns:a16="http://schemas.microsoft.com/office/drawing/2014/main" id="{DC57F47F-D4B5-1B57-0DD5-45ECF354EFA1}"/>
              </a:ext>
            </a:extLst>
          </p:cNvPr>
          <p:cNvSpPr txBox="1"/>
          <p:nvPr/>
        </p:nvSpPr>
        <p:spPr>
          <a:xfrm>
            <a:off x="833649" y="586055"/>
            <a:ext cx="4317471" cy="276999"/>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Collaboration</a:t>
            </a:r>
            <a:r>
              <a:rPr lang="en-GB" sz="1200" dirty="0">
                <a:latin typeface="Chalkboard" panose="03050602040202020205" pitchFamily="66" charset="77"/>
              </a:rPr>
              <a:t> is where we have multiple participants. </a:t>
            </a:r>
          </a:p>
        </p:txBody>
      </p:sp>
      <p:cxnSp>
        <p:nvCxnSpPr>
          <p:cNvPr id="9" name="Straight Arrow Connector 8">
            <a:extLst>
              <a:ext uri="{FF2B5EF4-FFF2-40B4-BE49-F238E27FC236}">
                <a16:creationId xmlns:a16="http://schemas.microsoft.com/office/drawing/2014/main" id="{028B4332-2C5D-6FB7-BBED-ADAF93EFF8B1}"/>
              </a:ext>
            </a:extLst>
          </p:cNvPr>
          <p:cNvCxnSpPr>
            <a:cxnSpLocks/>
          </p:cNvCxnSpPr>
          <p:nvPr/>
        </p:nvCxnSpPr>
        <p:spPr>
          <a:xfrm>
            <a:off x="3190240" y="1046480"/>
            <a:ext cx="863600" cy="216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0CEA5F-39ED-E6B1-6EC0-031F0F8782A3}"/>
              </a:ext>
            </a:extLst>
          </p:cNvPr>
          <p:cNvSpPr txBox="1"/>
          <p:nvPr/>
        </p:nvSpPr>
        <p:spPr>
          <a:xfrm>
            <a:off x="940064" y="4762361"/>
            <a:ext cx="7263871" cy="1384995"/>
          </a:xfrm>
          <a:prstGeom prst="rect">
            <a:avLst/>
          </a:prstGeom>
          <a:noFill/>
        </p:spPr>
        <p:txBody>
          <a:bodyPr wrap="square" rtlCol="0">
            <a:spAutoFit/>
          </a:bodyPr>
          <a:lstStyle/>
          <a:p>
            <a:r>
              <a:rPr lang="en-GB" sz="1200" dirty="0">
                <a:latin typeface="Chalkboard" panose="03050602040202020205" pitchFamily="66" charset="77"/>
              </a:rPr>
              <a:t>The message exchange between participants in a </a:t>
            </a:r>
            <a:r>
              <a:rPr lang="en-GB" sz="1200" b="1" dirty="0">
                <a:latin typeface="Chalkboard" panose="03050602040202020205" pitchFamily="66" charset="77"/>
              </a:rPr>
              <a:t>Collaboration</a:t>
            </a:r>
            <a:r>
              <a:rPr lang="en-GB" sz="1200" dirty="0">
                <a:latin typeface="Chalkboard" panose="03050602040202020205" pitchFamily="66" charset="77"/>
              </a:rPr>
              <a:t> is a </a:t>
            </a:r>
            <a:r>
              <a:rPr lang="en-GB" sz="1200" b="1" i="1" dirty="0">
                <a:latin typeface="Chalkboard" panose="03050602040202020205" pitchFamily="66" charset="77"/>
              </a:rPr>
              <a:t>Choreography</a:t>
            </a:r>
          </a:p>
          <a:p>
            <a:r>
              <a:rPr lang="en-GB" sz="1200" dirty="0">
                <a:latin typeface="Chalkboard" panose="03050602040202020205" pitchFamily="66" charset="77"/>
              </a:rPr>
              <a:t>- In implementation, generally a choreography is the flow of messages between participants. Within each orchestrated process there are message events that are caught</a:t>
            </a:r>
            <a:r>
              <a:rPr lang="en-GB" sz="1200" dirty="0">
                <a:effectLst/>
                <a:latin typeface="Chalkboard" panose="03050602040202020205" pitchFamily="66" charset="77"/>
              </a:rPr>
              <a:t> or raised</a:t>
            </a:r>
          </a:p>
          <a:p>
            <a:r>
              <a:rPr lang="en-GB" sz="1200" dirty="0">
                <a:latin typeface="Chalkboard" panose="03050602040202020205" pitchFamily="66" charset="77"/>
              </a:rPr>
              <a:t>- But Processes react to what happens in the Choreography, no one owns it (it does not have its own tokens or state)</a:t>
            </a:r>
          </a:p>
          <a:p>
            <a:endParaRPr lang="en-GB" sz="1200" dirty="0">
              <a:latin typeface="Chalkboard" panose="03050602040202020205" pitchFamily="66" charset="77"/>
            </a:endParaRPr>
          </a:p>
          <a:p>
            <a:endParaRPr lang="en-GB" sz="1200" dirty="0">
              <a:latin typeface="Chalkboard" panose="03050602040202020205" pitchFamily="66" charset="77"/>
            </a:endParaRPr>
          </a:p>
        </p:txBody>
      </p:sp>
    </p:spTree>
    <p:extLst>
      <p:ext uri="{BB962C8B-B14F-4D97-AF65-F5344CB8AC3E}">
        <p14:creationId xmlns:p14="http://schemas.microsoft.com/office/powerpoint/2010/main" val="33052048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A6E79-C909-1C4B-FDDE-58CED20115F5}"/>
              </a:ext>
            </a:extLst>
          </p:cNvPr>
          <p:cNvSpPr>
            <a:spLocks noGrp="1"/>
          </p:cNvSpPr>
          <p:nvPr>
            <p:ph type="sldNum" sz="quarter" idx="12"/>
          </p:nvPr>
        </p:nvSpPr>
        <p:spPr/>
        <p:txBody>
          <a:bodyPr/>
          <a:lstStyle/>
          <a:p>
            <a:fld id="{867D4A06-35AE-BD4A-84A9-613A26F3D41D}" type="slidenum">
              <a:rPr lang="en-US" smtClean="0"/>
              <a:pPr/>
              <a:t>147</a:t>
            </a:fld>
            <a:endParaRPr lang="en-US"/>
          </a:p>
        </p:txBody>
      </p:sp>
      <p:pic>
        <p:nvPicPr>
          <p:cNvPr id="4" name="Picture 3" descr="A screen shot of a cell phone&#10;&#10;Description automatically generated">
            <a:extLst>
              <a:ext uri="{FF2B5EF4-FFF2-40B4-BE49-F238E27FC236}">
                <a16:creationId xmlns:a16="http://schemas.microsoft.com/office/drawing/2014/main" id="{A8E10F30-1816-D3AD-6299-1A143B2F8833}"/>
              </a:ext>
            </a:extLst>
          </p:cNvPr>
          <p:cNvPicPr>
            <a:picLocks noChangeAspect="1"/>
          </p:cNvPicPr>
          <p:nvPr/>
        </p:nvPicPr>
        <p:blipFill>
          <a:blip r:embed="rId2"/>
          <a:stretch>
            <a:fillRect/>
          </a:stretch>
        </p:blipFill>
        <p:spPr>
          <a:xfrm>
            <a:off x="375831" y="2540000"/>
            <a:ext cx="8310969" cy="1677035"/>
          </a:xfrm>
          <a:prstGeom prst="rect">
            <a:avLst/>
          </a:prstGeom>
        </p:spPr>
      </p:pic>
      <p:sp>
        <p:nvSpPr>
          <p:cNvPr id="5" name="TextBox 4">
            <a:extLst>
              <a:ext uri="{FF2B5EF4-FFF2-40B4-BE49-F238E27FC236}">
                <a16:creationId xmlns:a16="http://schemas.microsoft.com/office/drawing/2014/main" id="{A81181FE-FF62-197F-1E1F-15B90FF2F9BA}"/>
              </a:ext>
            </a:extLst>
          </p:cNvPr>
          <p:cNvSpPr txBox="1"/>
          <p:nvPr/>
        </p:nvSpPr>
        <p:spPr>
          <a:xfrm>
            <a:off x="1280160" y="797430"/>
            <a:ext cx="6238240" cy="646331"/>
          </a:xfrm>
          <a:prstGeom prst="rect">
            <a:avLst/>
          </a:prstGeom>
          <a:noFill/>
        </p:spPr>
        <p:txBody>
          <a:bodyPr wrap="square" rtlCol="0">
            <a:spAutoFit/>
          </a:bodyPr>
          <a:lstStyle/>
          <a:p>
            <a:r>
              <a:rPr lang="en-GB" sz="1200" dirty="0">
                <a:effectLst/>
                <a:latin typeface="Chalkboard" panose="03050602040202020205" pitchFamily="66" charset="77"/>
              </a:rPr>
              <a:t>A</a:t>
            </a:r>
            <a:r>
              <a:rPr lang="en-GB" sz="1200" b="1" dirty="0">
                <a:effectLst/>
                <a:latin typeface="Chalkboard" panose="03050602040202020205" pitchFamily="66" charset="77"/>
              </a:rPr>
              <a:t> Choreography </a:t>
            </a:r>
            <a:r>
              <a:rPr lang="en-GB" sz="1200" dirty="0">
                <a:effectLst/>
                <a:latin typeface="Chalkboard" panose="03050602040202020205" pitchFamily="66" charset="77"/>
              </a:rPr>
              <a:t>describes a sequence or flow of </a:t>
            </a:r>
            <a:r>
              <a:rPr lang="en-GB" sz="1200" b="1" dirty="0">
                <a:effectLst/>
                <a:latin typeface="Chalkboard" panose="03050602040202020205" pitchFamily="66" charset="77"/>
              </a:rPr>
              <a:t>Activities </a:t>
            </a:r>
            <a:r>
              <a:rPr lang="en-GB" sz="1200" dirty="0">
                <a:effectLst/>
                <a:latin typeface="Chalkboard" panose="03050602040202020205" pitchFamily="66" charset="77"/>
              </a:rPr>
              <a:t>between two different participants. In </a:t>
            </a:r>
            <a:r>
              <a:rPr lang="en-GB" sz="1200" b="1" dirty="0">
                <a:effectLst/>
                <a:latin typeface="Chalkboard" panose="03050602040202020205" pitchFamily="66" charset="77"/>
              </a:rPr>
              <a:t>BPMN </a:t>
            </a:r>
            <a:r>
              <a:rPr lang="en-GB" sz="1200" dirty="0">
                <a:effectLst/>
                <a:latin typeface="Chalkboard" panose="03050602040202020205" pitchFamily="66" charset="77"/>
              </a:rPr>
              <a:t>a </a:t>
            </a:r>
            <a:r>
              <a:rPr lang="en-GB" sz="1200" b="1" dirty="0">
                <a:effectLst/>
                <a:latin typeface="Chalkboard" panose="03050602040202020205" pitchFamily="66" charset="77"/>
              </a:rPr>
              <a:t>Choreography </a:t>
            </a:r>
            <a:r>
              <a:rPr lang="en-GB" sz="1200" dirty="0">
                <a:effectLst/>
                <a:latin typeface="Chalkboard" panose="03050602040202020205" pitchFamily="66" charset="77"/>
              </a:rPr>
              <a:t>is depicted as a graph of Flow Elements, a </a:t>
            </a:r>
            <a:r>
              <a:rPr lang="en-GB" sz="1200" b="1" dirty="0">
                <a:effectLst/>
                <a:latin typeface="Chalkboard" panose="03050602040202020205" pitchFamily="66" charset="77"/>
              </a:rPr>
              <a:t>Message Flow, </a:t>
            </a:r>
            <a:r>
              <a:rPr lang="en-GB" sz="1200" dirty="0">
                <a:effectLst/>
                <a:latin typeface="Chalkboard" panose="03050602040202020205" pitchFamily="66" charset="77"/>
              </a:rPr>
              <a:t>which is a set of </a:t>
            </a:r>
            <a:r>
              <a:rPr lang="en-GB" sz="1200" b="1" dirty="0">
                <a:effectLst/>
                <a:latin typeface="Chalkboard" panose="03050602040202020205" pitchFamily="66" charset="77"/>
              </a:rPr>
              <a:t>Activities</a:t>
            </a:r>
            <a:r>
              <a:rPr lang="en-GB" sz="1200" dirty="0">
                <a:effectLst/>
                <a:latin typeface="Chalkboard" panose="03050602040202020205" pitchFamily="66" charset="77"/>
              </a:rPr>
              <a:t>, </a:t>
            </a:r>
            <a:r>
              <a:rPr lang="en-GB" sz="1200" b="1" dirty="0">
                <a:effectLst/>
                <a:latin typeface="Chalkboard" panose="03050602040202020205" pitchFamily="66" charset="77"/>
              </a:rPr>
              <a:t>Events</a:t>
            </a:r>
            <a:r>
              <a:rPr lang="en-GB" sz="1200" dirty="0">
                <a:effectLst/>
                <a:latin typeface="Chalkboard" panose="03050602040202020205" pitchFamily="66" charset="77"/>
              </a:rPr>
              <a:t>, </a:t>
            </a:r>
            <a:r>
              <a:rPr lang="en-GB" sz="1200" b="1" dirty="0">
                <a:effectLst/>
                <a:latin typeface="Chalkboard" panose="03050602040202020205" pitchFamily="66" charset="77"/>
              </a:rPr>
              <a:t>Gateways</a:t>
            </a:r>
            <a:endParaRPr lang="en-GB" sz="1200" dirty="0">
              <a:latin typeface="Chalkboard" panose="03050602040202020205" pitchFamily="66" charset="77"/>
            </a:endParaRPr>
          </a:p>
        </p:txBody>
      </p:sp>
      <p:cxnSp>
        <p:nvCxnSpPr>
          <p:cNvPr id="6" name="Straight Arrow Connector 5">
            <a:extLst>
              <a:ext uri="{FF2B5EF4-FFF2-40B4-BE49-F238E27FC236}">
                <a16:creationId xmlns:a16="http://schemas.microsoft.com/office/drawing/2014/main" id="{102A00F0-66BE-5B03-8E39-9E10E907880F}"/>
              </a:ext>
            </a:extLst>
          </p:cNvPr>
          <p:cNvCxnSpPr>
            <a:stCxn id="5" idx="2"/>
          </p:cNvCxnSpPr>
          <p:nvPr/>
        </p:nvCxnSpPr>
        <p:spPr>
          <a:xfrm flipH="1">
            <a:off x="4390292" y="1443761"/>
            <a:ext cx="8988" cy="1096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64BFA6-5E8D-5F66-B2F5-9F2E41A730E2}"/>
              </a:ext>
            </a:extLst>
          </p:cNvPr>
          <p:cNvSpPr txBox="1"/>
          <p:nvPr/>
        </p:nvSpPr>
        <p:spPr>
          <a:xfrm>
            <a:off x="1981200" y="4784586"/>
            <a:ext cx="5364480" cy="1200329"/>
          </a:xfrm>
          <a:prstGeom prst="rect">
            <a:avLst/>
          </a:prstGeom>
          <a:noFill/>
        </p:spPr>
        <p:txBody>
          <a:bodyPr wrap="square">
            <a:spAutoFit/>
          </a:bodyPr>
          <a:lstStyle/>
          <a:p>
            <a:r>
              <a:rPr lang="en-GB" sz="1200" dirty="0">
                <a:latin typeface="Chalkboard" panose="03050602040202020205" pitchFamily="66" charset="77"/>
              </a:rPr>
              <a:t>A Conversation is a logical association of messages that can all be correlated</a:t>
            </a:r>
          </a:p>
          <a:p>
            <a:r>
              <a:rPr lang="en-GB" sz="1200" dirty="0">
                <a:latin typeface="Chalkboard" panose="03050602040202020205" pitchFamily="66" charset="77"/>
              </a:rPr>
              <a:t>- Correlation Keys are used to associate messages that form part of the same Conversation</a:t>
            </a:r>
          </a:p>
          <a:p>
            <a:r>
              <a:rPr lang="en-GB" sz="1200" dirty="0">
                <a:latin typeface="Chalkboard" panose="03050602040202020205" pitchFamily="66" charset="77"/>
              </a:rPr>
              <a:t>- This may be existing message data</a:t>
            </a:r>
          </a:p>
          <a:p>
            <a:r>
              <a:rPr lang="en-GB" sz="1200" dirty="0">
                <a:latin typeface="Chalkboard" panose="03050602040202020205" pitchFamily="66" charset="77"/>
              </a:rPr>
              <a:t>- The first task in a conversation MUST populate the conversation id</a:t>
            </a:r>
          </a:p>
        </p:txBody>
      </p:sp>
    </p:spTree>
    <p:extLst>
      <p:ext uri="{BB962C8B-B14F-4D97-AF65-F5344CB8AC3E}">
        <p14:creationId xmlns:p14="http://schemas.microsoft.com/office/powerpoint/2010/main" val="14035219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diagram of a computer&#10;&#10;Description automatically generated with medium confidence">
            <a:extLst>
              <a:ext uri="{FF2B5EF4-FFF2-40B4-BE49-F238E27FC236}">
                <a16:creationId xmlns:a16="http://schemas.microsoft.com/office/drawing/2014/main" id="{F42AE8A0-8231-FF8F-B9E3-E66CE883F7B1}"/>
              </a:ext>
            </a:extLst>
          </p:cNvPr>
          <p:cNvPicPr>
            <a:picLocks noChangeAspect="1"/>
          </p:cNvPicPr>
          <p:nvPr/>
        </p:nvPicPr>
        <p:blipFill>
          <a:blip r:embed="rId2"/>
          <a:stretch>
            <a:fillRect/>
          </a:stretch>
        </p:blipFill>
        <p:spPr>
          <a:xfrm>
            <a:off x="89493" y="2489835"/>
            <a:ext cx="8965013" cy="2415506"/>
          </a:xfrm>
          <a:prstGeom prst="rect">
            <a:avLst/>
          </a:prstGeom>
        </p:spPr>
      </p:pic>
      <p:sp>
        <p:nvSpPr>
          <p:cNvPr id="2" name="Slide Number Placeholder 1">
            <a:extLst>
              <a:ext uri="{FF2B5EF4-FFF2-40B4-BE49-F238E27FC236}">
                <a16:creationId xmlns:a16="http://schemas.microsoft.com/office/drawing/2014/main" id="{B3428043-ECA6-1D40-3C50-5C943D985DD7}"/>
              </a:ext>
            </a:extLst>
          </p:cNvPr>
          <p:cNvSpPr>
            <a:spLocks noGrp="1"/>
          </p:cNvSpPr>
          <p:nvPr>
            <p:ph type="sldNum" sz="quarter" idx="12"/>
          </p:nvPr>
        </p:nvSpPr>
        <p:spPr/>
        <p:txBody>
          <a:bodyPr/>
          <a:lstStyle/>
          <a:p>
            <a:fld id="{867D4A06-35AE-BD4A-84A9-613A26F3D41D}" type="slidenum">
              <a:rPr lang="en-US" smtClean="0"/>
              <a:pPr/>
              <a:t>148</a:t>
            </a:fld>
            <a:endParaRPr lang="en-US"/>
          </a:p>
        </p:txBody>
      </p:sp>
      <p:sp>
        <p:nvSpPr>
          <p:cNvPr id="5" name="TextBox 4">
            <a:extLst>
              <a:ext uri="{FF2B5EF4-FFF2-40B4-BE49-F238E27FC236}">
                <a16:creationId xmlns:a16="http://schemas.microsoft.com/office/drawing/2014/main" id="{89DE1D51-9EA5-093D-5DB6-037246B3E808}"/>
              </a:ext>
            </a:extLst>
          </p:cNvPr>
          <p:cNvSpPr txBox="1"/>
          <p:nvPr/>
        </p:nvSpPr>
        <p:spPr>
          <a:xfrm>
            <a:off x="610659" y="393015"/>
            <a:ext cx="5576782" cy="138499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Pool</a:t>
            </a:r>
            <a:r>
              <a:rPr lang="en-GB" sz="1200" dirty="0">
                <a:latin typeface="Chalkboard" panose="03050602040202020205" pitchFamily="66" charset="77"/>
              </a:rPr>
              <a:t> is  participant in a collaboration</a:t>
            </a:r>
          </a:p>
          <a:p>
            <a:r>
              <a:rPr lang="en-GB" sz="1200" dirty="0">
                <a:latin typeface="Chalkboard" panose="03050602040202020205" pitchFamily="66" charset="77"/>
              </a:rPr>
              <a:t> - A participant can be a role or an organization</a:t>
            </a:r>
          </a:p>
          <a:p>
            <a:pPr marL="171450" indent="-171450">
              <a:buFontTx/>
              <a:buChar char="-"/>
            </a:pPr>
            <a:r>
              <a:rPr lang="en-GB" sz="1200" dirty="0">
                <a:latin typeface="Chalkboard" panose="03050602040202020205" pitchFamily="66" charset="77"/>
              </a:rPr>
              <a:t>Not required for the Main Internal Pool =&gt; modeler's own organization</a:t>
            </a:r>
          </a:p>
          <a:p>
            <a:pPr marL="171450" indent="-171450">
              <a:buFontTx/>
              <a:buChar char="-"/>
            </a:pPr>
            <a:r>
              <a:rPr lang="en-GB" sz="1200" dirty="0">
                <a:latin typeface="Chalkboard" panose="03050602040202020205" pitchFamily="66" charset="77"/>
              </a:rPr>
              <a:t>Required for other organization's processes</a:t>
            </a:r>
          </a:p>
          <a:p>
            <a:pPr marL="171450" indent="-171450">
              <a:buFontTx/>
              <a:buChar char="-"/>
            </a:pPr>
            <a:r>
              <a:rPr lang="en-GB" sz="1200" dirty="0">
                <a:latin typeface="Chalkboard" panose="03050602040202020205" pitchFamily="66" charset="77"/>
              </a:rPr>
              <a:t>A Lane distinguishes sequences of Activities in the Pool</a:t>
            </a:r>
          </a:p>
          <a:p>
            <a:pPr marL="171450" indent="-171450">
              <a:buFontTx/>
              <a:buChar char="-"/>
            </a:pPr>
            <a:r>
              <a:rPr lang="en-GB" sz="1200" dirty="0">
                <a:latin typeface="Chalkboard" panose="03050602040202020205" pitchFamily="66" charset="77"/>
              </a:rPr>
              <a:t>White Box - can see process; Black Box - cannot see process</a:t>
            </a:r>
          </a:p>
          <a:p>
            <a:pPr marL="171450" indent="-171450">
              <a:buFontTx/>
              <a:buChar char="-"/>
            </a:pPr>
            <a:r>
              <a:rPr lang="en-GB" sz="1200" dirty="0">
                <a:latin typeface="Chalkboard" panose="03050602040202020205" pitchFamily="66" charset="77"/>
              </a:rPr>
              <a:t>Activities within the Pool organised by sequence flow</a:t>
            </a:r>
          </a:p>
        </p:txBody>
      </p:sp>
      <p:cxnSp>
        <p:nvCxnSpPr>
          <p:cNvPr id="7" name="Straight Arrow Connector 6">
            <a:extLst>
              <a:ext uri="{FF2B5EF4-FFF2-40B4-BE49-F238E27FC236}">
                <a16:creationId xmlns:a16="http://schemas.microsoft.com/office/drawing/2014/main" id="{07AA58EE-21CE-E5DC-6B54-DE975FCB6B84}"/>
              </a:ext>
            </a:extLst>
          </p:cNvPr>
          <p:cNvCxnSpPr>
            <a:cxnSpLocks/>
            <a:stCxn id="5" idx="2"/>
          </p:cNvCxnSpPr>
          <p:nvPr/>
        </p:nvCxnSpPr>
        <p:spPr>
          <a:xfrm>
            <a:off x="3399050" y="1778010"/>
            <a:ext cx="1172950" cy="650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F20594-5901-47BC-1F45-1F92081687ED}"/>
              </a:ext>
            </a:extLst>
          </p:cNvPr>
          <p:cNvCxnSpPr>
            <a:cxnSpLocks/>
            <a:stCxn id="5" idx="2"/>
          </p:cNvCxnSpPr>
          <p:nvPr/>
        </p:nvCxnSpPr>
        <p:spPr>
          <a:xfrm>
            <a:off x="3399050" y="1778010"/>
            <a:ext cx="1172950" cy="2987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17464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computer&#10;&#10;Description automatically generated with medium confidence">
            <a:extLst>
              <a:ext uri="{FF2B5EF4-FFF2-40B4-BE49-F238E27FC236}">
                <a16:creationId xmlns:a16="http://schemas.microsoft.com/office/drawing/2014/main" id="{71AE4B83-0EE6-4CE0-1E85-4A61BD1DD0C2}"/>
              </a:ext>
            </a:extLst>
          </p:cNvPr>
          <p:cNvPicPr>
            <a:picLocks noChangeAspect="1"/>
          </p:cNvPicPr>
          <p:nvPr/>
        </p:nvPicPr>
        <p:blipFill>
          <a:blip r:embed="rId2"/>
          <a:stretch>
            <a:fillRect/>
          </a:stretch>
        </p:blipFill>
        <p:spPr>
          <a:xfrm>
            <a:off x="89493" y="2220296"/>
            <a:ext cx="8965013" cy="2415506"/>
          </a:xfrm>
          <a:prstGeom prst="rect">
            <a:avLst/>
          </a:prstGeom>
        </p:spPr>
      </p:pic>
      <p:sp>
        <p:nvSpPr>
          <p:cNvPr id="2" name="Slide Number Placeholder 1">
            <a:extLst>
              <a:ext uri="{FF2B5EF4-FFF2-40B4-BE49-F238E27FC236}">
                <a16:creationId xmlns:a16="http://schemas.microsoft.com/office/drawing/2014/main" id="{0183BC9E-89C9-FD85-98F8-E7044AB495C1}"/>
              </a:ext>
            </a:extLst>
          </p:cNvPr>
          <p:cNvSpPr>
            <a:spLocks noGrp="1"/>
          </p:cNvSpPr>
          <p:nvPr>
            <p:ph type="sldNum" sz="quarter" idx="12"/>
          </p:nvPr>
        </p:nvSpPr>
        <p:spPr/>
        <p:txBody>
          <a:bodyPr/>
          <a:lstStyle/>
          <a:p>
            <a:fld id="{867D4A06-35AE-BD4A-84A9-613A26F3D41D}" type="slidenum">
              <a:rPr lang="en-US" smtClean="0"/>
              <a:pPr/>
              <a:t>149</a:t>
            </a:fld>
            <a:endParaRPr lang="en-US"/>
          </a:p>
        </p:txBody>
      </p:sp>
      <p:sp>
        <p:nvSpPr>
          <p:cNvPr id="5" name="Oval 4">
            <a:extLst>
              <a:ext uri="{FF2B5EF4-FFF2-40B4-BE49-F238E27FC236}">
                <a16:creationId xmlns:a16="http://schemas.microsoft.com/office/drawing/2014/main" id="{0AB40A39-5D5A-C4EA-0217-1A1F76D488DD}"/>
              </a:ext>
            </a:extLst>
          </p:cNvPr>
          <p:cNvSpPr/>
          <p:nvPr/>
        </p:nvSpPr>
        <p:spPr>
          <a:xfrm>
            <a:off x="156464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26745AE-76CA-080D-DA7D-B65C5F8B371F}"/>
              </a:ext>
            </a:extLst>
          </p:cNvPr>
          <p:cNvSpPr txBox="1"/>
          <p:nvPr/>
        </p:nvSpPr>
        <p:spPr>
          <a:xfrm>
            <a:off x="1412240" y="410838"/>
            <a:ext cx="1798320" cy="461665"/>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represents an instance of a process</a:t>
            </a:r>
          </a:p>
        </p:txBody>
      </p:sp>
      <p:cxnSp>
        <p:nvCxnSpPr>
          <p:cNvPr id="9" name="Straight Arrow Connector 8">
            <a:extLst>
              <a:ext uri="{FF2B5EF4-FFF2-40B4-BE49-F238E27FC236}">
                <a16:creationId xmlns:a16="http://schemas.microsoft.com/office/drawing/2014/main" id="{20862A1B-E48C-2B6D-78DF-51CE59D86010}"/>
              </a:ext>
            </a:extLst>
          </p:cNvPr>
          <p:cNvCxnSpPr>
            <a:stCxn id="7" idx="2"/>
            <a:endCxn id="5" idx="0"/>
          </p:cNvCxnSpPr>
          <p:nvPr/>
        </p:nvCxnSpPr>
        <p:spPr>
          <a:xfrm flipH="1">
            <a:off x="1635760" y="872503"/>
            <a:ext cx="675640" cy="1576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F0978C5-9161-F77C-1307-4AC3B8FB3932}"/>
              </a:ext>
            </a:extLst>
          </p:cNvPr>
          <p:cNvSpPr/>
          <p:nvPr/>
        </p:nvSpPr>
        <p:spPr>
          <a:xfrm>
            <a:off x="2801620"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48B28A2-2E55-433D-8336-8BE303385722}"/>
              </a:ext>
            </a:extLst>
          </p:cNvPr>
          <p:cNvSpPr txBox="1"/>
          <p:nvPr/>
        </p:nvSpPr>
        <p:spPr>
          <a:xfrm>
            <a:off x="3434080" y="65975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2" name="Straight Arrow Connector 11">
            <a:extLst>
              <a:ext uri="{FF2B5EF4-FFF2-40B4-BE49-F238E27FC236}">
                <a16:creationId xmlns:a16="http://schemas.microsoft.com/office/drawing/2014/main" id="{EC679023-16D1-AACE-AA7D-3E300E146716}"/>
              </a:ext>
            </a:extLst>
          </p:cNvPr>
          <p:cNvCxnSpPr>
            <a:stCxn id="11" idx="2"/>
            <a:endCxn id="10" idx="0"/>
          </p:cNvCxnSpPr>
          <p:nvPr/>
        </p:nvCxnSpPr>
        <p:spPr>
          <a:xfrm flipH="1">
            <a:off x="2872740" y="1490755"/>
            <a:ext cx="1460500" cy="957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11E9A-CA6B-872A-7579-5B7C0A9267CA}"/>
              </a:ext>
            </a:extLst>
          </p:cNvPr>
          <p:cNvSpPr/>
          <p:nvPr/>
        </p:nvSpPr>
        <p:spPr>
          <a:xfrm>
            <a:off x="2801620"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0A6FFEF-E79C-E796-025C-F513CA236674}"/>
              </a:ext>
            </a:extLst>
          </p:cNvPr>
          <p:cNvSpPr txBox="1"/>
          <p:nvPr/>
        </p:nvSpPr>
        <p:spPr>
          <a:xfrm>
            <a:off x="2311400" y="5414638"/>
            <a:ext cx="1798320" cy="830997"/>
          </a:xfrm>
          <a:prstGeom prst="rect">
            <a:avLst/>
          </a:prstGeom>
          <a:noFill/>
        </p:spPr>
        <p:txBody>
          <a:bodyPr wrap="square" rtlCol="0">
            <a:spAutoFit/>
          </a:bodyPr>
          <a:lstStyle/>
          <a:p>
            <a:r>
              <a:rPr lang="en-GB" sz="1200" dirty="0">
                <a:latin typeface="Chalkboard" panose="03050602040202020205" pitchFamily="66" charset="77"/>
              </a:rPr>
              <a:t>A </a:t>
            </a:r>
            <a:r>
              <a:rPr lang="en-GB" sz="1200" b="1" dirty="0">
                <a:latin typeface="Chalkboard" panose="03050602040202020205" pitchFamily="66" charset="77"/>
              </a:rPr>
              <a:t>token</a:t>
            </a:r>
            <a:r>
              <a:rPr lang="en-GB" sz="1200" dirty="0">
                <a:latin typeface="Chalkboard" panose="03050602040202020205" pitchFamily="66" charset="77"/>
              </a:rPr>
              <a:t> flows down the process; it is the state of the process for that instance</a:t>
            </a:r>
          </a:p>
        </p:txBody>
      </p:sp>
      <p:cxnSp>
        <p:nvCxnSpPr>
          <p:cNvPr id="17" name="Straight Arrow Connector 16">
            <a:extLst>
              <a:ext uri="{FF2B5EF4-FFF2-40B4-BE49-F238E27FC236}">
                <a16:creationId xmlns:a16="http://schemas.microsoft.com/office/drawing/2014/main" id="{64077B14-31A6-92DF-98FA-73494B8CDFDA}"/>
              </a:ext>
            </a:extLst>
          </p:cNvPr>
          <p:cNvCxnSpPr>
            <a:cxnSpLocks/>
            <a:stCxn id="16" idx="0"/>
            <a:endCxn id="15" idx="5"/>
          </p:cNvCxnSpPr>
          <p:nvPr/>
        </p:nvCxnSpPr>
        <p:spPr>
          <a:xfrm flipH="1" flipV="1">
            <a:off x="2923029" y="4385635"/>
            <a:ext cx="287531" cy="102900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18130D8-BDA3-4BE9-F6E0-D7E384CFB0E5}"/>
              </a:ext>
            </a:extLst>
          </p:cNvPr>
          <p:cNvSpPr/>
          <p:nvPr/>
        </p:nvSpPr>
        <p:spPr>
          <a:xfrm>
            <a:off x="4024527" y="2454607"/>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4423D32-11AA-7170-DDE7-6EC42003F5B4}"/>
              </a:ext>
            </a:extLst>
          </p:cNvPr>
          <p:cNvSpPr/>
          <p:nvPr/>
        </p:nvSpPr>
        <p:spPr>
          <a:xfrm>
            <a:off x="3822189"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8519966-D66C-A4DC-3864-57F659AE2A29}"/>
              </a:ext>
            </a:extLst>
          </p:cNvPr>
          <p:cNvSpPr/>
          <p:nvPr/>
        </p:nvSpPr>
        <p:spPr>
          <a:xfrm>
            <a:off x="4871968" y="4246881"/>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DE3726C-7B94-01EE-7BCA-16B9310D19E6}"/>
              </a:ext>
            </a:extLst>
          </p:cNvPr>
          <p:cNvSpPr/>
          <p:nvPr/>
        </p:nvSpPr>
        <p:spPr>
          <a:xfrm>
            <a:off x="6636537" y="2448560"/>
            <a:ext cx="142240" cy="1625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B3F7D00F-28B7-135B-5D5D-EBA94646E5A9}"/>
              </a:ext>
            </a:extLst>
          </p:cNvPr>
          <p:cNvSpPr/>
          <p:nvPr/>
        </p:nvSpPr>
        <p:spPr>
          <a:xfrm>
            <a:off x="6636537" y="4257669"/>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46F3E5-9305-7417-6A7F-C8AA579F136A}"/>
              </a:ext>
            </a:extLst>
          </p:cNvPr>
          <p:cNvSpPr/>
          <p:nvPr/>
        </p:nvSpPr>
        <p:spPr>
          <a:xfrm>
            <a:off x="7753261" y="4278618"/>
            <a:ext cx="142240" cy="16256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51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10" grpId="0" animBg="1"/>
      <p:bldP spid="10" grpId="1" animBg="1"/>
      <p:bldP spid="11" grpId="0"/>
      <p:bldP spid="11" grpId="1"/>
      <p:bldP spid="15" grpId="0" animBg="1"/>
      <p:bldP spid="15" grpId="1" animBg="1"/>
      <p:bldP spid="16" grpId="0"/>
      <p:bldP spid="16" grpId="1"/>
      <p:bldP spid="20" grpId="0" animBg="1"/>
      <p:bldP spid="20" grpId="1" animBg="1"/>
      <p:bldP spid="21" grpId="0" animBg="1"/>
      <p:bldP spid="21" grpId="1" animBg="1"/>
      <p:bldP spid="22" grpId="0" animBg="1"/>
      <p:bldP spid="23" grpId="0" animBg="1"/>
      <p:bldP spid="25" grpId="0"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5217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BA1F3-A261-3790-9806-89F456CAD0B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A00D2C-BA5C-A1C8-15FB-7E9BFB694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67FB12FD-862F-A2EC-B92D-8A80B63B2EA0}"/>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Process Automation</a:t>
            </a:r>
          </a:p>
        </p:txBody>
      </p:sp>
      <p:sp>
        <p:nvSpPr>
          <p:cNvPr id="12" name="Rectangle 11">
            <a:extLst>
              <a:ext uri="{FF2B5EF4-FFF2-40B4-BE49-F238E27FC236}">
                <a16:creationId xmlns:a16="http://schemas.microsoft.com/office/drawing/2014/main" id="{A30D9469-CF67-93FB-44FD-499EAACFC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C38942D-6F06-F6A1-5D05-7EC0CD530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46085B3-60EE-9D6E-AB2B-3091735BB40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150</a:t>
            </a:fld>
            <a:endParaRPr lang="en-US"/>
          </a:p>
        </p:txBody>
      </p:sp>
    </p:spTree>
    <p:extLst>
      <p:ext uri="{BB962C8B-B14F-4D97-AF65-F5344CB8AC3E}">
        <p14:creationId xmlns:p14="http://schemas.microsoft.com/office/powerpoint/2010/main" val="8166469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FA3E70-5141-C82C-67D2-840D4522ED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F86B4D6-A0B2-0025-CB86-3AD29421025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000" kern="1200" dirty="0">
                <a:solidFill>
                  <a:schemeClr val="tx1"/>
                </a:solidFill>
                <a:latin typeface="+mj-lt"/>
                <a:ea typeface="+mj-ea"/>
                <a:cs typeface="+mj-cs"/>
              </a:rPr>
              <a:t>Orchestration is Command, Choreography is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93CC4F9-5FAE-6AA5-42D0-D6E760E2ADF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151</a:t>
            </a:fld>
            <a:endParaRPr lang="en-US">
              <a:solidFill>
                <a:schemeClr val="tx1">
                  <a:lumMod val="50000"/>
                  <a:lumOff val="50000"/>
                </a:schemeClr>
              </a:solidFill>
            </a:endParaRPr>
          </a:p>
        </p:txBody>
      </p:sp>
    </p:spTree>
    <p:extLst>
      <p:ext uri="{BB962C8B-B14F-4D97-AF65-F5344CB8AC3E}">
        <p14:creationId xmlns:p14="http://schemas.microsoft.com/office/powerpoint/2010/main" val="2999338138"/>
      </p:ext>
    </p:extLst>
  </p:cSld>
  <p:clrMapOvr>
    <a:masterClrMapping/>
  </p:clrMapOvr>
  <p:extLst>
    <p:ext uri="{6950BFC3-D8DA-4A85-94F7-54DA5524770B}">
      <p188:commentRel xmlns:p188="http://schemas.microsoft.com/office/powerpoint/2018/8/main" r:id="rId2"/>
    </p:ext>
  </p:extLs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DEC36BA8-7602-AA62-443A-9AF98D41AA10}"/>
              </a:ext>
            </a:extLst>
          </p:cNvPr>
          <p:cNvPicPr>
            <a:picLocks noChangeAspect="1"/>
          </p:cNvPicPr>
          <p:nvPr/>
        </p:nvPicPr>
        <p:blipFill>
          <a:blip r:embed="rId2"/>
          <a:stretch>
            <a:fillRect/>
          </a:stretch>
        </p:blipFill>
        <p:spPr>
          <a:xfrm>
            <a:off x="482600" y="1220725"/>
            <a:ext cx="8178799" cy="4416549"/>
          </a:xfrm>
          <a:prstGeom prst="rect">
            <a:avLst/>
          </a:prstGeom>
        </p:spPr>
      </p:pic>
      <p:sp>
        <p:nvSpPr>
          <p:cNvPr id="2" name="Slide Number Placeholder 1">
            <a:extLst>
              <a:ext uri="{FF2B5EF4-FFF2-40B4-BE49-F238E27FC236}">
                <a16:creationId xmlns:a16="http://schemas.microsoft.com/office/drawing/2014/main" id="{04920D5A-B7B1-43DC-A815-FE612DFD4D9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6" name="TextBox 5">
            <a:extLst>
              <a:ext uri="{FF2B5EF4-FFF2-40B4-BE49-F238E27FC236}">
                <a16:creationId xmlns:a16="http://schemas.microsoft.com/office/drawing/2014/main" id="{C5DBFF9A-8D50-A5D7-7BA7-21C35E341A7E}"/>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19396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product&#10;&#10;Description automatically generated">
            <a:extLst>
              <a:ext uri="{FF2B5EF4-FFF2-40B4-BE49-F238E27FC236}">
                <a16:creationId xmlns:a16="http://schemas.microsoft.com/office/drawing/2014/main" id="{CE4D4615-05B0-7F07-6DB4-D73C228D0B8A}"/>
              </a:ext>
            </a:extLst>
          </p:cNvPr>
          <p:cNvPicPr>
            <a:picLocks noChangeAspect="1"/>
          </p:cNvPicPr>
          <p:nvPr/>
        </p:nvPicPr>
        <p:blipFill>
          <a:blip r:embed="rId2"/>
          <a:stretch>
            <a:fillRect/>
          </a:stretch>
        </p:blipFill>
        <p:spPr>
          <a:xfrm>
            <a:off x="482600" y="1108266"/>
            <a:ext cx="8178799" cy="4641467"/>
          </a:xfrm>
          <a:prstGeom prst="rect">
            <a:avLst/>
          </a:prstGeom>
        </p:spPr>
      </p:pic>
      <p:sp>
        <p:nvSpPr>
          <p:cNvPr id="2" name="Slide Number Placeholder 1">
            <a:extLst>
              <a:ext uri="{FF2B5EF4-FFF2-40B4-BE49-F238E27FC236}">
                <a16:creationId xmlns:a16="http://schemas.microsoft.com/office/drawing/2014/main" id="{B526F5EC-2572-8983-99BD-F913D49950A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153</a:t>
            </a:fld>
            <a:endParaRPr lang="en-US"/>
          </a:p>
        </p:txBody>
      </p:sp>
      <p:sp>
        <p:nvSpPr>
          <p:cNvPr id="5" name="TextBox 4">
            <a:extLst>
              <a:ext uri="{FF2B5EF4-FFF2-40B4-BE49-F238E27FC236}">
                <a16:creationId xmlns:a16="http://schemas.microsoft.com/office/drawing/2014/main" id="{2FFC15C3-653B-124A-3B76-E24A9F6A263B}"/>
              </a:ext>
            </a:extLst>
          </p:cNvPr>
          <p:cNvSpPr txBox="1"/>
          <p:nvPr/>
        </p:nvSpPr>
        <p:spPr>
          <a:xfrm>
            <a:off x="723900" y="6033184"/>
            <a:ext cx="5207000" cy="369332"/>
          </a:xfrm>
          <a:prstGeom prst="rect">
            <a:avLst/>
          </a:prstGeom>
          <a:noFill/>
        </p:spPr>
        <p:txBody>
          <a:bodyPr wrap="square">
            <a:spAutoFit/>
          </a:bodyPr>
          <a:lstStyle/>
          <a:p>
            <a:r>
              <a:rPr lang="en-GB" dirty="0"/>
              <a:t>https://</a:t>
            </a:r>
            <a:r>
              <a:rPr lang="en-GB" dirty="0" err="1"/>
              <a:t>microservices.io</a:t>
            </a:r>
            <a:r>
              <a:rPr lang="en-GB" dirty="0"/>
              <a:t>/patterns/data/</a:t>
            </a:r>
            <a:r>
              <a:rPr lang="en-GB" dirty="0" err="1"/>
              <a:t>saga.html</a:t>
            </a:r>
            <a:endParaRPr lang="en-GB" dirty="0"/>
          </a:p>
        </p:txBody>
      </p:sp>
    </p:spTree>
    <p:extLst>
      <p:ext uri="{BB962C8B-B14F-4D97-AF65-F5344CB8AC3E}">
        <p14:creationId xmlns:p14="http://schemas.microsoft.com/office/powerpoint/2010/main" val="26699963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1C1F3F-9DA0-879B-1CB7-F2A73704A63B}"/>
              </a:ext>
            </a:extLst>
          </p:cNvPr>
          <p:cNvSpPr txBox="1"/>
          <p:nvPr/>
        </p:nvSpPr>
        <p:spPr>
          <a:xfrm>
            <a:off x="480060" y="2706624"/>
            <a:ext cx="5170932" cy="3483864"/>
          </a:xfrm>
          <a:prstGeom prst="rect">
            <a:avLst/>
          </a:prstGeom>
        </p:spPr>
        <p:txBody>
          <a:bodyPr vert="horz" lIns="91440" tIns="45720" rIns="91440" bIns="45720" rtlCol="0">
            <a:normAutofit/>
          </a:bodyPr>
          <a:lstStyle/>
          <a:p>
            <a:pPr defTabSz="914400">
              <a:lnSpc>
                <a:spcPct val="90000"/>
              </a:lnSpc>
              <a:spcAft>
                <a:spcPts val="600"/>
              </a:spcAft>
            </a:pPr>
            <a:r>
              <a:rPr lang="en-US" sz="1900" dirty="0"/>
              <a:t>The events vs commands distinction is illusory here. </a:t>
            </a:r>
          </a:p>
          <a:p>
            <a:pPr defTabSz="914400">
              <a:lnSpc>
                <a:spcPct val="90000"/>
              </a:lnSpc>
              <a:spcAft>
                <a:spcPts val="600"/>
              </a:spcAft>
            </a:pPr>
            <a:endParaRPr lang="en-US" sz="1900" dirty="0"/>
          </a:p>
          <a:p>
            <a:pPr defTabSz="914400">
              <a:lnSpc>
                <a:spcPct val="90000"/>
              </a:lnSpc>
              <a:spcAft>
                <a:spcPts val="600"/>
              </a:spcAft>
            </a:pPr>
            <a:r>
              <a:rPr lang="en-US" sz="1900" dirty="0"/>
              <a:t>In both cases, we send messages. </a:t>
            </a:r>
          </a:p>
          <a:p>
            <a:pPr defTabSz="914400">
              <a:lnSpc>
                <a:spcPct val="90000"/>
              </a:lnSpc>
              <a:spcAft>
                <a:spcPts val="600"/>
              </a:spcAft>
            </a:pPr>
            <a:endParaRPr lang="en-US" sz="1900" dirty="0"/>
          </a:p>
          <a:p>
            <a:pPr defTabSz="914400">
              <a:lnSpc>
                <a:spcPct val="90000"/>
              </a:lnSpc>
              <a:spcAft>
                <a:spcPts val="600"/>
              </a:spcAft>
            </a:pPr>
            <a:r>
              <a:rPr lang="en-US" sz="1900" dirty="0"/>
              <a:t>What we need in either case is that any saga/workflow management happens in an orchestration – the interaction between the components is always a choreography. </a:t>
            </a:r>
          </a:p>
          <a:p>
            <a:pPr defTabSz="914400">
              <a:lnSpc>
                <a:spcPct val="90000"/>
              </a:lnSpc>
              <a:spcAft>
                <a:spcPts val="600"/>
              </a:spcAft>
            </a:pPr>
            <a:endParaRPr lang="en-US" sz="1900" dirty="0"/>
          </a:p>
          <a:p>
            <a:pPr defTabSz="914400">
              <a:lnSpc>
                <a:spcPct val="90000"/>
              </a:lnSpc>
              <a:spcAft>
                <a:spcPts val="600"/>
              </a:spcAft>
            </a:pPr>
            <a:r>
              <a:rPr lang="en-US" sz="1900" dirty="0"/>
              <a:t>Unmanaged, will not give us a transaction.</a:t>
            </a:r>
          </a:p>
        </p:txBody>
      </p:sp>
      <p:pic>
        <p:nvPicPr>
          <p:cNvPr id="8" name="Picture 7" descr="A diagram of a diagram of a structure&#10;&#10;Description automatically generated with medium confidence">
            <a:extLst>
              <a:ext uri="{FF2B5EF4-FFF2-40B4-BE49-F238E27FC236}">
                <a16:creationId xmlns:a16="http://schemas.microsoft.com/office/drawing/2014/main" id="{BDD6AE61-AA8F-F54E-B9E7-50123F9DAA02}"/>
              </a:ext>
            </a:extLst>
          </p:cNvPr>
          <p:cNvPicPr>
            <a:picLocks noChangeAspect="1"/>
          </p:cNvPicPr>
          <p:nvPr/>
        </p:nvPicPr>
        <p:blipFill>
          <a:blip r:embed="rId2"/>
          <a:stretch>
            <a:fillRect/>
          </a:stretch>
        </p:blipFill>
        <p:spPr>
          <a:xfrm>
            <a:off x="6258459" y="329184"/>
            <a:ext cx="2057401" cy="3082250"/>
          </a:xfrm>
          <a:prstGeom prst="rect">
            <a:avLst/>
          </a:prstGeom>
        </p:spPr>
      </p:pic>
      <p:pic>
        <p:nvPicPr>
          <p:cNvPr id="10" name="Picture 9" descr="A diagram of a diagram of a diagram&#10;&#10;Description automatically generated">
            <a:extLst>
              <a:ext uri="{FF2B5EF4-FFF2-40B4-BE49-F238E27FC236}">
                <a16:creationId xmlns:a16="http://schemas.microsoft.com/office/drawing/2014/main" id="{AB77ACF9-7DEF-F704-43AC-2DAEB325417A}"/>
              </a:ext>
            </a:extLst>
          </p:cNvPr>
          <p:cNvPicPr>
            <a:picLocks noChangeAspect="1"/>
          </p:cNvPicPr>
          <p:nvPr/>
        </p:nvPicPr>
        <p:blipFill>
          <a:blip r:embed="rId3"/>
          <a:stretch>
            <a:fillRect/>
          </a:stretch>
        </p:blipFill>
        <p:spPr>
          <a:xfrm>
            <a:off x="6631937" y="3848100"/>
            <a:ext cx="1691174" cy="2407365"/>
          </a:xfrm>
          <a:prstGeom prst="rect">
            <a:avLst/>
          </a:prstGeom>
        </p:spPr>
      </p:pic>
      <p:sp>
        <p:nvSpPr>
          <p:cNvPr id="2" name="Slide Number Placeholder 1">
            <a:extLst>
              <a:ext uri="{FF2B5EF4-FFF2-40B4-BE49-F238E27FC236}">
                <a16:creationId xmlns:a16="http://schemas.microsoft.com/office/drawing/2014/main" id="{D495721F-A567-AE22-F228-8268EE61FDB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154</a:t>
            </a:fld>
            <a:endParaRPr lang="en-US"/>
          </a:p>
        </p:txBody>
      </p:sp>
    </p:spTree>
    <p:extLst>
      <p:ext uri="{BB962C8B-B14F-4D97-AF65-F5344CB8AC3E}">
        <p14:creationId xmlns:p14="http://schemas.microsoft.com/office/powerpoint/2010/main" val="2856585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C96B0-36FE-929B-2CD3-01EB500E204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50D43F6B-F3A9-0911-DBDA-D3BF935E0A1D}"/>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6500" kern="1200" dirty="0">
                <a:solidFill>
                  <a:schemeClr val="tx1"/>
                </a:solidFill>
                <a:latin typeface="Chalkboard" panose="03050602040202020205" pitchFamily="66" charset="77"/>
              </a:rPr>
              <a:t>Turn Taking – Embedded Workflows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44026DF-C38D-3472-BE2C-016E24DE047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155</a:t>
            </a:fld>
            <a:endParaRPr lang="en-US">
              <a:solidFill>
                <a:schemeClr val="tx1">
                  <a:lumMod val="50000"/>
                  <a:lumOff val="50000"/>
                </a:schemeClr>
              </a:solidFill>
            </a:endParaRPr>
          </a:p>
        </p:txBody>
      </p:sp>
    </p:spTree>
    <p:extLst>
      <p:ext uri="{BB962C8B-B14F-4D97-AF65-F5344CB8AC3E}">
        <p14:creationId xmlns:p14="http://schemas.microsoft.com/office/powerpoint/2010/main" val="23782488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7322E-8DBA-C837-730B-C552FA0D8037}"/>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21C4B730-9780-17A0-244A-D50E8ADD232F}"/>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Embedded Workflows: Activities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8B43B82F-E918-9884-3016-79BCE8252F4D}"/>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8DEC0A7-306F-DCDC-D287-EDAD97A95EDA}"/>
              </a:ext>
            </a:extLst>
          </p:cNvPr>
          <p:cNvSpPr>
            <a:spLocks noGrp="1"/>
          </p:cNvSpPr>
          <p:nvPr>
            <p:ph type="sldNum" sz="quarter" idx="12"/>
          </p:nvPr>
        </p:nvSpPr>
        <p:spPr/>
        <p:txBody>
          <a:bodyPr/>
          <a:lstStyle/>
          <a:p>
            <a:fld id="{53C7D256-7CB4-8D4B-B359-120D79D46DFF}" type="slidenum">
              <a:rPr lang="en-US" smtClean="0"/>
              <a:t>156</a:t>
            </a:fld>
            <a:endParaRPr lang="en-US"/>
          </a:p>
        </p:txBody>
      </p:sp>
      <p:sp>
        <p:nvSpPr>
          <p:cNvPr id="9" name="Rounded Rectangle 8">
            <a:extLst>
              <a:ext uri="{FF2B5EF4-FFF2-40B4-BE49-F238E27FC236}">
                <a16:creationId xmlns:a16="http://schemas.microsoft.com/office/drawing/2014/main" id="{575A33D4-BDD5-7CEF-A402-423DDE24D4DE}"/>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9927748-A68C-D3B6-85B7-A2C6C255EDCC}"/>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CEBF6317-BA49-9594-830C-FB6387199145}"/>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C5F65BFA-22DF-3C08-515F-0347FAE9BBBA}"/>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2470A1-28A0-3ABF-A402-2479DB1DAF39}"/>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CEDEBBF3-2186-0DC7-D9D0-5E0A89329508}"/>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B0A8BC-31FC-E287-2116-C7656CA86E6A}"/>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AA6405F3-2FD5-D8A1-68B0-E83F79A19938}"/>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853F4F-DDC3-35D8-54A3-A6F5B3CD0BD0}"/>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19B55A-C7DF-D870-028B-AAF4AC96744F}"/>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638403AA-A775-99FD-5F76-226AD7814581}"/>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0C646CF3-8922-EB5E-91E5-7E724DFE27B9}"/>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B10513CE-3EA0-8A41-D41A-04E1BCB300F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760D27-13B5-97D2-8A9D-89D7837DF97D}"/>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27A818-8485-DB6F-4CFE-1855768D149B}"/>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DCAC1A90-04A4-F6D6-78AC-C2497FD0C936}"/>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4B2DC4-5C4F-C565-FB25-D34EECB1F4D1}"/>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EF26ACE-DBFF-A2FE-B12F-34399A11BB5E}"/>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C021AC6A-E5C0-292B-FD09-5705DED3236A}"/>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02940A5A-375B-5524-F9D3-FAF061E0AD90}"/>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F1F4BFBA-37AD-4884-336A-7FC66F64CD6E}"/>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839F94-6B25-DF01-BB77-562768D92E3D}"/>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D2A877-B984-F9A7-483C-AB20A82EB3F8}"/>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99A98A2D-4B29-0254-FF72-F81D6560866F}"/>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03E5339A-9CB4-C069-3E64-93E7472CBDB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DA8F31-8682-2A4C-5681-FCD78B88ED63}"/>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2567C352-9142-62B6-85B3-F9842FD4F90D}"/>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0CB4451-C1A7-59BE-469D-2E4735E35F6D}"/>
              </a:ext>
            </a:extLst>
          </p:cNvPr>
          <p:cNvSpPr txBox="1"/>
          <p:nvPr/>
        </p:nvSpPr>
        <p:spPr>
          <a:xfrm>
            <a:off x="287641" y="1322948"/>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response to a trigger, we orchestrate the 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ctivities (usually Task)</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flow updating those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resources that we own.</a:t>
            </a:r>
          </a:p>
        </p:txBody>
      </p:sp>
      <p:cxnSp>
        <p:nvCxnSpPr>
          <p:cNvPr id="84" name="Straight Arrow Connector 83">
            <a:extLst>
              <a:ext uri="{FF2B5EF4-FFF2-40B4-BE49-F238E27FC236}">
                <a16:creationId xmlns:a16="http://schemas.microsoft.com/office/drawing/2014/main" id="{0884CC6B-E827-02C9-DAAE-9288C1ACBA4C}"/>
              </a:ext>
            </a:extLst>
          </p:cNvPr>
          <p:cNvCxnSpPr>
            <a:cxnSpLocks/>
            <a:stCxn id="83" idx="0"/>
            <a:endCxn id="58" idx="1"/>
          </p:cNvCxnSpPr>
          <p:nvPr/>
        </p:nvCxnSpPr>
        <p:spPr>
          <a:xfrm>
            <a:off x="1964861" y="1322948"/>
            <a:ext cx="2505136" cy="106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21D80AA-CA20-F562-DCB9-3C2D79F69C95}"/>
              </a:ext>
            </a:extLst>
          </p:cNvPr>
          <p:cNvSpPr txBox="1"/>
          <p:nvPr/>
        </p:nvSpPr>
        <p:spPr>
          <a:xfrm>
            <a:off x="287641" y="2313539"/>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Our workflow has to store the state associated with the token – where are we in the flow? </a:t>
            </a:r>
          </a:p>
        </p:txBody>
      </p:sp>
      <p:cxnSp>
        <p:nvCxnSpPr>
          <p:cNvPr id="89" name="Straight Arrow Connector 88">
            <a:extLst>
              <a:ext uri="{FF2B5EF4-FFF2-40B4-BE49-F238E27FC236}">
                <a16:creationId xmlns:a16="http://schemas.microsoft.com/office/drawing/2014/main" id="{6835DE2E-A549-1FD8-814D-81517ED643CE}"/>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69D9C6-6C66-9487-6AEC-52733D9AD4A8}"/>
              </a:ext>
            </a:extLst>
          </p:cNvPr>
          <p:cNvSpPr txBox="1"/>
          <p:nvPr/>
        </p:nvSpPr>
        <p:spPr>
          <a:xfrm>
            <a:off x="299815" y="3400740"/>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a choreography - the messages that we exchange with other participants who run their own flows in response</a:t>
            </a:r>
          </a:p>
        </p:txBody>
      </p:sp>
      <p:cxnSp>
        <p:nvCxnSpPr>
          <p:cNvPr id="92" name="Straight Arrow Connector 91">
            <a:extLst>
              <a:ext uri="{FF2B5EF4-FFF2-40B4-BE49-F238E27FC236}">
                <a16:creationId xmlns:a16="http://schemas.microsoft.com/office/drawing/2014/main" id="{A5EE0A8C-AAFB-8273-EF2B-D83E44ABB59A}"/>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4A15FA-061D-6DF2-4679-FA20783FD6A8}"/>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491DCEB-EAC7-0D55-34A0-86D4C2677522}"/>
              </a:ext>
            </a:extLst>
          </p:cNvPr>
          <p:cNvCxnSpPr>
            <a:cxnSpLocks/>
          </p:cNvCxnSpPr>
          <p:nvPr/>
        </p:nvCxnSpPr>
        <p:spPr>
          <a:xfrm flipV="1">
            <a:off x="2021485" y="2634808"/>
            <a:ext cx="3812861" cy="1336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78DECF2-CB8E-0D17-2BA3-57DADC7BBEF9}"/>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4D47A2-27D9-AB56-E7E0-E59331C5A894}"/>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A2DF79-15BA-3CD3-9C69-52A47A7349E8}"/>
              </a:ext>
            </a:extLst>
          </p:cNvPr>
          <p:cNvSpPr txBox="1"/>
          <p:nvPr/>
        </p:nvSpPr>
        <p:spPr>
          <a:xfrm>
            <a:off x="317500" y="4776831"/>
            <a:ext cx="8369300" cy="738664"/>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Usually the task we need to perform. Most frequently a service task – our workflow engine just contains glue code that calls the domain logic internally, or messages another application. Might be a framework, might be bespoke state machine or pipes and filters.</a:t>
            </a:r>
          </a:p>
        </p:txBody>
      </p:sp>
      <p:sp>
        <p:nvSpPr>
          <p:cNvPr id="7" name="TextBox 6">
            <a:extLst>
              <a:ext uri="{FF2B5EF4-FFF2-40B4-BE49-F238E27FC236}">
                <a16:creationId xmlns:a16="http://schemas.microsoft.com/office/drawing/2014/main" id="{889FF09B-4AA0-8B5F-A8D6-8B89C97F8337}"/>
              </a:ext>
            </a:extLst>
          </p:cNvPr>
          <p:cNvSpPr txBox="1"/>
          <p:nvPr/>
        </p:nvSpPr>
        <p:spPr>
          <a:xfrm>
            <a:off x="317500" y="5579569"/>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Our domain model.</a:t>
            </a:r>
          </a:p>
        </p:txBody>
      </p:sp>
    </p:spTree>
    <p:extLst>
      <p:ext uri="{BB962C8B-B14F-4D97-AF65-F5344CB8AC3E}">
        <p14:creationId xmlns:p14="http://schemas.microsoft.com/office/powerpoint/2010/main" val="334295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79FC-0484-A257-A1B7-FF30803170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553AB-55FC-868D-3081-7928CA5281AC}"/>
              </a:ext>
            </a:extLst>
          </p:cNvPr>
          <p:cNvSpPr>
            <a:spLocks noGrp="1"/>
          </p:cNvSpPr>
          <p:nvPr>
            <p:ph type="sldNum" sz="quarter" idx="12"/>
          </p:nvPr>
        </p:nvSpPr>
        <p:spPr/>
        <p:txBody>
          <a:bodyPr/>
          <a:lstStyle/>
          <a:p>
            <a:fld id="{867D4A06-35AE-BD4A-84A9-613A26F3D41D}" type="slidenum">
              <a:rPr lang="en-US" smtClean="0"/>
              <a:pPr/>
              <a:t>157</a:t>
            </a:fld>
            <a:endParaRPr lang="en-US"/>
          </a:p>
        </p:txBody>
      </p:sp>
      <p:sp>
        <p:nvSpPr>
          <p:cNvPr id="3" name="Google Shape;104;p25">
            <a:extLst>
              <a:ext uri="{FF2B5EF4-FFF2-40B4-BE49-F238E27FC236}">
                <a16:creationId xmlns:a16="http://schemas.microsoft.com/office/drawing/2014/main" id="{BA3EF886-412C-F2BB-EDE7-1B79E7D220E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Workflows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7E6A86D-D18A-CE9C-F7AA-C4F5E903EF6D}"/>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286B6013-3458-4C26-3A1F-7919524DB4C0}"/>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A04C9A-70B4-5B83-85B6-610A7CF3D36B}"/>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E425709E-0411-9862-70E5-9B32D208A969}"/>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E5D4EF1-6F30-3019-0786-E822791C0A91}"/>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8A38FCF6-482E-8F13-E6FB-5365011AD33C}"/>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701BBF3-758B-E899-8D37-8E4E50E9E501}"/>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2B42581-A415-3EDF-B6D4-58D6D8A2103A}"/>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2F9134E-3EB6-E71F-8D0D-186D0F6B9A11}"/>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0B2EFE6-AAFD-D1F2-A56D-7A10514B18BC}"/>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83ABBC9-F50B-B963-4E0F-D5E799C535CC}"/>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1B6E416-3632-0073-4E6C-87DD00BC191A}"/>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60BBAB1-62D1-8930-EDBB-AF465D7C6086}"/>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F97A1F-F08A-F2AF-FE78-A82738FEA581}"/>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E152BD26-A7FF-BBF9-CB01-2F14CF3583C7}"/>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FE5B6164-BCE3-5F65-8396-FDF1C2D4287A}"/>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509ACC-F1C3-FDE8-07B9-94888D7E6F7C}"/>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1E42B2-80AF-B16E-0B61-E90A1CF53C1E}"/>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AC79A1-D0F7-02EA-228A-01ED3E792BDD}"/>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1299F7-E701-929D-2D95-8748DA8E8ED2}"/>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1DF9EFB8-C78B-42D0-D506-3BACD43A13FF}"/>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E08B498-483F-48CC-5AD1-E9F6BBC9005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26C1150-6CAF-474C-7273-DDD61FD380C8}"/>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03E2472F-FD0A-AB76-582A-720813BF3A4C}"/>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4A94C5E3-997F-895F-DCD7-2E37EE7BFA29}"/>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E25FE2E-0305-8C61-24C3-520EE31BE90E}"/>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96B471D-BFB0-BC4A-CFB3-3D3B948F2BCD}"/>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2B34994-85DD-E1BA-A96F-E2EECDEEE043}"/>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FBFEE2-5D20-C312-C938-E09801B3305F}"/>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19A41B0A-9265-AC69-CF5E-64A33CE4715E}"/>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Events for Facts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9BAEB7E6-8BAD-B144-53E1-611F81830109}"/>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64B561-9C81-3803-E6F1-07EA728A3C8D}"/>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for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B0855B5D-57D4-47FC-6913-6B08AD116500}"/>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5F4658D-9564-0DB1-7984-8ECF808C251A}"/>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 </a:t>
            </a:r>
            <a:r>
              <a:rPr lang="en-GB" sz="1600" dirty="0">
                <a:latin typeface="Chalkboard" panose="03050602040202020205" pitchFamily="66" charset="77"/>
              </a:rPr>
              <a:t>each component knows how to run its own work – happy path and failure path. The component has a dialog with other components; the choreography is the collaboration among the actors.</a:t>
            </a:r>
          </a:p>
        </p:txBody>
      </p:sp>
    </p:spTree>
    <p:extLst>
      <p:ext uri="{BB962C8B-B14F-4D97-AF65-F5344CB8AC3E}">
        <p14:creationId xmlns:p14="http://schemas.microsoft.com/office/powerpoint/2010/main" val="40951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3B0E2-2CA6-6DCE-41D1-183E069F9D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E4DAB1-382D-7E17-CF89-5D5443D00FF9}"/>
              </a:ext>
            </a:extLst>
          </p:cNvPr>
          <p:cNvSpPr>
            <a:spLocks noGrp="1"/>
          </p:cNvSpPr>
          <p:nvPr>
            <p:ph type="sldNum" sz="quarter" idx="12"/>
          </p:nvPr>
        </p:nvSpPr>
        <p:spPr/>
        <p:txBody>
          <a:bodyPr/>
          <a:lstStyle/>
          <a:p>
            <a:fld id="{867D4A06-35AE-BD4A-84A9-613A26F3D41D}" type="slidenum">
              <a:rPr lang="en-US" smtClean="0"/>
              <a:pPr/>
              <a:t>158</a:t>
            </a:fld>
            <a:endParaRPr lang="en-US"/>
          </a:p>
        </p:txBody>
      </p:sp>
      <p:sp>
        <p:nvSpPr>
          <p:cNvPr id="3" name="Google Shape;104;p25">
            <a:extLst>
              <a:ext uri="{FF2B5EF4-FFF2-40B4-BE49-F238E27FC236}">
                <a16:creationId xmlns:a16="http://schemas.microsoft.com/office/drawing/2014/main" id="{30DD8A25-55AB-07F2-BBD1-9837EAE52C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22690FB0-7583-7F9A-52BA-F88E9AB16B6D}"/>
              </a:ext>
            </a:extLst>
          </p:cNvPr>
          <p:cNvSpPr/>
          <p:nvPr/>
        </p:nvSpPr>
        <p:spPr>
          <a:xfrm>
            <a:off x="1217643" y="39607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B4930F3-18CB-9ABE-CB97-64630AF58E45}"/>
              </a:ext>
            </a:extLst>
          </p:cNvPr>
          <p:cNvCxnSpPr>
            <a:cxnSpLocks/>
          </p:cNvCxnSpPr>
          <p:nvPr/>
        </p:nvCxnSpPr>
        <p:spPr>
          <a:xfrm flipV="1">
            <a:off x="1105622" y="27775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0AE077-8D36-5B13-3065-DF99A1D28F3D}"/>
              </a:ext>
            </a:extLst>
          </p:cNvPr>
          <p:cNvSpPr txBox="1"/>
          <p:nvPr/>
        </p:nvSpPr>
        <p:spPr>
          <a:xfrm rot="16200000">
            <a:off x="719326" y="30775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4B335271-1184-5349-5280-3FD777268861}"/>
              </a:ext>
            </a:extLst>
          </p:cNvPr>
          <p:cNvSpPr txBox="1"/>
          <p:nvPr/>
        </p:nvSpPr>
        <p:spPr>
          <a:xfrm>
            <a:off x="1305591" y="40087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C34F374-84E4-9E80-268E-1A89F7B8967E}"/>
              </a:ext>
            </a:extLst>
          </p:cNvPr>
          <p:cNvSpPr/>
          <p:nvPr/>
        </p:nvSpPr>
        <p:spPr>
          <a:xfrm>
            <a:off x="1258095" y="19722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A4755F9-5353-D269-490E-B56C77B12243}"/>
              </a:ext>
            </a:extLst>
          </p:cNvPr>
          <p:cNvSpPr txBox="1"/>
          <p:nvPr/>
        </p:nvSpPr>
        <p:spPr>
          <a:xfrm>
            <a:off x="1316439" y="20365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42942565-6AD0-5743-6C69-8E1E17E9C659}"/>
              </a:ext>
            </a:extLst>
          </p:cNvPr>
          <p:cNvCxnSpPr>
            <a:cxnSpLocks/>
          </p:cNvCxnSpPr>
          <p:nvPr/>
        </p:nvCxnSpPr>
        <p:spPr>
          <a:xfrm flipV="1">
            <a:off x="1583579" y="24106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01AE2C3-C492-FE9C-0BF8-42E738C6ADA5}"/>
              </a:ext>
            </a:extLst>
          </p:cNvPr>
          <p:cNvSpPr/>
          <p:nvPr/>
        </p:nvSpPr>
        <p:spPr>
          <a:xfrm>
            <a:off x="3753350" y="39445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03305E5-2BED-561C-1731-B29919ACDB0E}"/>
              </a:ext>
            </a:extLst>
          </p:cNvPr>
          <p:cNvSpPr txBox="1"/>
          <p:nvPr/>
        </p:nvSpPr>
        <p:spPr>
          <a:xfrm>
            <a:off x="3811692" y="40087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B312D8D-4C12-3D9E-4FBA-EDAB3924B51F}"/>
              </a:ext>
            </a:extLst>
          </p:cNvPr>
          <p:cNvCxnSpPr>
            <a:cxnSpLocks/>
            <a:endCxn id="11" idx="1"/>
          </p:cNvCxnSpPr>
          <p:nvPr/>
        </p:nvCxnSpPr>
        <p:spPr>
          <a:xfrm flipV="1">
            <a:off x="2348432" y="41637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D3EC0D9-5D68-C04E-AFD1-043E861FB108}"/>
              </a:ext>
            </a:extLst>
          </p:cNvPr>
          <p:cNvSpPr/>
          <p:nvPr/>
        </p:nvSpPr>
        <p:spPr>
          <a:xfrm>
            <a:off x="6038197" y="39524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D46A5CB8-F274-BF2C-A25F-9C6AEF59DE11}"/>
              </a:ext>
            </a:extLst>
          </p:cNvPr>
          <p:cNvSpPr txBox="1"/>
          <p:nvPr/>
        </p:nvSpPr>
        <p:spPr>
          <a:xfrm>
            <a:off x="6096539" y="40166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1D24CF4-EB27-C936-777E-1AC14B1932C9}"/>
              </a:ext>
            </a:extLst>
          </p:cNvPr>
          <p:cNvCxnSpPr>
            <a:cxnSpLocks/>
          </p:cNvCxnSpPr>
          <p:nvPr/>
        </p:nvCxnSpPr>
        <p:spPr>
          <a:xfrm flipH="1" flipV="1">
            <a:off x="4725609" y="41588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6AE70F-54E1-D22E-0ACB-82C5C4726C09}"/>
              </a:ext>
            </a:extLst>
          </p:cNvPr>
          <p:cNvSpPr txBox="1"/>
          <p:nvPr/>
        </p:nvSpPr>
        <p:spPr>
          <a:xfrm rot="16200000">
            <a:off x="1409593" y="28783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887AE817-8985-8A2F-68B4-3377363CAA14}"/>
              </a:ext>
            </a:extLst>
          </p:cNvPr>
          <p:cNvCxnSpPr>
            <a:cxnSpLocks/>
          </p:cNvCxnSpPr>
          <p:nvPr/>
        </p:nvCxnSpPr>
        <p:spPr>
          <a:xfrm flipV="1">
            <a:off x="2519502" y="25957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B05876-7674-05DA-09CD-6819BEC839C5}"/>
              </a:ext>
            </a:extLst>
          </p:cNvPr>
          <p:cNvSpPr txBox="1"/>
          <p:nvPr/>
        </p:nvSpPr>
        <p:spPr>
          <a:xfrm>
            <a:off x="2519502" y="42721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9AC10A9D-BCD9-6A3A-B634-F1E63CA9812B}"/>
              </a:ext>
            </a:extLst>
          </p:cNvPr>
          <p:cNvCxnSpPr>
            <a:cxnSpLocks/>
          </p:cNvCxnSpPr>
          <p:nvPr/>
        </p:nvCxnSpPr>
        <p:spPr>
          <a:xfrm flipV="1">
            <a:off x="2341682" y="24568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12971D-6C5F-7C31-E26A-2DF7BA39370B}"/>
              </a:ext>
            </a:extLst>
          </p:cNvPr>
          <p:cNvCxnSpPr>
            <a:cxnSpLocks/>
            <a:endCxn id="14" idx="0"/>
          </p:cNvCxnSpPr>
          <p:nvPr/>
        </p:nvCxnSpPr>
        <p:spPr>
          <a:xfrm>
            <a:off x="6522512" y="24181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F50AEF-991D-22F2-A1D1-8897126AE31F}"/>
              </a:ext>
            </a:extLst>
          </p:cNvPr>
          <p:cNvCxnSpPr>
            <a:cxnSpLocks/>
          </p:cNvCxnSpPr>
          <p:nvPr/>
        </p:nvCxnSpPr>
        <p:spPr>
          <a:xfrm flipH="1" flipV="1">
            <a:off x="1933853" y="24277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69EA278-A3B8-0629-B5EB-EF5927530E0E}"/>
              </a:ext>
            </a:extLst>
          </p:cNvPr>
          <p:cNvSpPr/>
          <p:nvPr/>
        </p:nvSpPr>
        <p:spPr>
          <a:xfrm>
            <a:off x="3856259" y="19797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873B082-7664-AF87-B51A-A4C18685350A}"/>
              </a:ext>
            </a:extLst>
          </p:cNvPr>
          <p:cNvSpPr txBox="1"/>
          <p:nvPr/>
        </p:nvSpPr>
        <p:spPr>
          <a:xfrm>
            <a:off x="5572145" y="2028872"/>
            <a:ext cx="690349" cy="300082"/>
          </a:xfrm>
          <a:prstGeom prst="rect">
            <a:avLst/>
          </a:prstGeom>
          <a:noFill/>
        </p:spPr>
        <p:txBody>
          <a:bodyPr wrap="square" rtlCol="0">
            <a:spAutoFit/>
          </a:bodyPr>
          <a:lstStyle/>
          <a:p>
            <a:r>
              <a:rPr lang="en-GB" sz="1350" dirty="0"/>
              <a:t>:Broker</a:t>
            </a:r>
          </a:p>
        </p:txBody>
      </p:sp>
      <p:cxnSp>
        <p:nvCxnSpPr>
          <p:cNvPr id="19" name="Straight Arrow Connector 18">
            <a:extLst>
              <a:ext uri="{FF2B5EF4-FFF2-40B4-BE49-F238E27FC236}">
                <a16:creationId xmlns:a16="http://schemas.microsoft.com/office/drawing/2014/main" id="{96637677-E680-FEF3-C96D-675CE1DB9031}"/>
              </a:ext>
            </a:extLst>
          </p:cNvPr>
          <p:cNvCxnSpPr>
            <a:cxnSpLocks/>
          </p:cNvCxnSpPr>
          <p:nvPr/>
        </p:nvCxnSpPr>
        <p:spPr>
          <a:xfrm flipH="1">
            <a:off x="2557454" y="46731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E51598-C8CB-CF26-260B-C9862BBCC9AC}"/>
              </a:ext>
            </a:extLst>
          </p:cNvPr>
          <p:cNvSpPr txBox="1"/>
          <p:nvPr/>
        </p:nvSpPr>
        <p:spPr>
          <a:xfrm>
            <a:off x="4888881" y="42174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A12BE2CA-5E72-C81A-763B-C0AD782C6F5E}"/>
              </a:ext>
            </a:extLst>
          </p:cNvPr>
          <p:cNvSpPr txBox="1"/>
          <p:nvPr/>
        </p:nvSpPr>
        <p:spPr>
          <a:xfrm rot="5400000">
            <a:off x="5933097" y="3150993"/>
            <a:ext cx="1642142" cy="253916"/>
          </a:xfrm>
          <a:prstGeom prst="rect">
            <a:avLst/>
          </a:prstGeom>
          <a:noFill/>
        </p:spPr>
        <p:txBody>
          <a:bodyPr wrap="square" rtlCol="0">
            <a:spAutoFit/>
          </a:bodyPr>
          <a:lstStyle/>
          <a:p>
            <a:r>
              <a:rPr lang="en-GB" sz="1050" dirty="0">
                <a:solidFill>
                  <a:srgbClr val="FF0000"/>
                </a:solidFill>
              </a:rPr>
              <a:t>1.8 goods not shipped()</a:t>
            </a:r>
          </a:p>
        </p:txBody>
      </p:sp>
      <p:cxnSp>
        <p:nvCxnSpPr>
          <p:cNvPr id="32" name="Straight Arrow Connector 31">
            <a:extLst>
              <a:ext uri="{FF2B5EF4-FFF2-40B4-BE49-F238E27FC236}">
                <a16:creationId xmlns:a16="http://schemas.microsoft.com/office/drawing/2014/main" id="{896803D8-8EA3-6AFE-1538-1D76D05BB5E7}"/>
              </a:ext>
            </a:extLst>
          </p:cNvPr>
          <p:cNvCxnSpPr>
            <a:cxnSpLocks/>
          </p:cNvCxnSpPr>
          <p:nvPr/>
        </p:nvCxnSpPr>
        <p:spPr>
          <a:xfrm flipH="1">
            <a:off x="4985039" y="45260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369A50-3B90-5F35-7BF0-6F9D4FE9EB82}"/>
              </a:ext>
            </a:extLst>
          </p:cNvPr>
          <p:cNvCxnSpPr>
            <a:cxnSpLocks/>
          </p:cNvCxnSpPr>
          <p:nvPr/>
        </p:nvCxnSpPr>
        <p:spPr>
          <a:xfrm flipH="1" flipV="1">
            <a:off x="6960575" y="28473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1037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2162B-DD79-4068-AA7C-B2329F2903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CBB81-E8F3-DD3C-B8B5-AA6EDEBEF140}"/>
              </a:ext>
            </a:extLst>
          </p:cNvPr>
          <p:cNvSpPr>
            <a:spLocks noGrp="1"/>
          </p:cNvSpPr>
          <p:nvPr>
            <p:ph type="sldNum" sz="quarter" idx="12"/>
          </p:nvPr>
        </p:nvSpPr>
        <p:spPr/>
        <p:txBody>
          <a:bodyPr/>
          <a:lstStyle/>
          <a:p>
            <a:fld id="{867D4A06-35AE-BD4A-84A9-613A26F3D41D}" type="slidenum">
              <a:rPr lang="en-US" smtClean="0"/>
              <a:pPr/>
              <a:t>159</a:t>
            </a:fld>
            <a:endParaRPr lang="en-US"/>
          </a:p>
        </p:txBody>
      </p:sp>
      <p:sp>
        <p:nvSpPr>
          <p:cNvPr id="3" name="Google Shape;104;p25">
            <a:extLst>
              <a:ext uri="{FF2B5EF4-FFF2-40B4-BE49-F238E27FC236}">
                <a16:creationId xmlns:a16="http://schemas.microsoft.com/office/drawing/2014/main" id="{781FD05C-B7C6-8D26-591B-E6FC1CBBDD4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Embedded Workflow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6D9E5417-B4DF-A482-D78E-3E491D4128C0}"/>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1FEE4667-EE2C-4BA9-7BD4-9383535B592B}"/>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3F0951-9567-5596-06C2-BC50C0E72BAF}"/>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784839C-4508-7EE1-1263-57166E7BD90E}"/>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A0B1E08-7E72-093E-5150-E478934D8427}"/>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88F370C-F31A-5590-CBC0-8B745756F6BA}"/>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7B05DDD9-8DC9-0255-5793-015B517BB064}"/>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B00E77F3-FA56-1AF8-5371-54003A308AA4}"/>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E6C51FB-3336-A03E-35C4-68693EBCB782}"/>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F4F7C498-C9C1-F65E-6B31-54D24CCDE076}"/>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51719E1-ABF8-5213-EB92-DDB5DA4181EB}"/>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194F2DC-D665-ED8F-3D65-E3BF0C4D9678}"/>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1F268DDE-07B2-A503-4F85-398C2AEFC45B}"/>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4E5BE7-F0B8-AA4A-F985-DCA97773370C}"/>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5E6A1CEA-1826-CA87-BD63-2EF943425E4D}"/>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4DFA409D-95FF-5493-ED08-BDDCCB993CCB}"/>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536871-9711-9B73-7BAF-E4AFBC8856E9}"/>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CD2E3C3C-852F-4BFB-F200-898903C3AD2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5BCDB5-4F17-C44D-3337-DD00F069C82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A3094A-FBDC-5F9B-366A-84294B622F63}"/>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5C19CA3C-513C-B4F6-84C1-6DCC6919ED5D}"/>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0BE79CD-55E0-6870-9025-613EF78DA405}"/>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24D0C583-0D79-A336-A397-D771FE33098C}"/>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D7BFDEF-0BC0-275F-87D5-AAB290020112}"/>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D6FA74BB-9030-D6C2-934C-20D7660EBFF5}"/>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D936173-6786-9DA6-F5D3-C6504C678A7F}"/>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F9C312F-8605-432B-3BC9-E20704A6D7A0}"/>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E549DB9-B008-5934-9075-2C1B5DF8CCD2}"/>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5F3F037-770D-D12C-9778-D9D2B56989F6}"/>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FD99EA33-B361-73BF-FCC1-BF522101D63A}"/>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behaviour requires altering multiple components; no central control to understand flow</a:t>
            </a:r>
          </a:p>
        </p:txBody>
      </p:sp>
    </p:spTree>
    <p:extLst>
      <p:ext uri="{BB962C8B-B14F-4D97-AF65-F5344CB8AC3E}">
        <p14:creationId xmlns:p14="http://schemas.microsoft.com/office/powerpoint/2010/main" val="26692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074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6B75DE-7D74-70A9-530A-95B3CC9139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E8A66F7-EE29-518A-D9B0-650F87A18189}"/>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Chalkboard" panose="03050602040202020205" pitchFamily="66" charset="77"/>
              </a:rPr>
              <a:t>Process Manager - Central Workflow Engine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CD72344-C779-408A-63D3-155D7A8AB7C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160</a:t>
            </a:fld>
            <a:endParaRPr lang="en-US">
              <a:solidFill>
                <a:schemeClr val="tx1">
                  <a:lumMod val="50000"/>
                  <a:lumOff val="50000"/>
                </a:schemeClr>
              </a:solidFill>
            </a:endParaRPr>
          </a:p>
        </p:txBody>
      </p:sp>
    </p:spTree>
    <p:extLst>
      <p:ext uri="{BB962C8B-B14F-4D97-AF65-F5344CB8AC3E}">
        <p14:creationId xmlns:p14="http://schemas.microsoft.com/office/powerpoint/2010/main" val="1933453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E937-D2CE-FCDA-9605-56E8579A0A5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47F53CF-D9DE-BD6C-5CD2-D757119CFCE8}"/>
              </a:ext>
            </a:extLst>
          </p:cNvPr>
          <p:cNvSpPr/>
          <p:nvPr/>
        </p:nvSpPr>
        <p:spPr>
          <a:xfrm>
            <a:off x="1723343" y="31993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8449CA7-D356-8F2A-ECAB-FF579863FB95}"/>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3" name="Google Shape;104;p25">
            <a:extLst>
              <a:ext uri="{FF2B5EF4-FFF2-40B4-BE49-F238E27FC236}">
                <a16:creationId xmlns:a16="http://schemas.microsoft.com/office/drawing/2014/main" id="{87D3A5CC-329D-9007-D972-5594258AE9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34EB2C1D-CF09-5D91-CBDD-9B50A3A59F69}"/>
              </a:ext>
            </a:extLst>
          </p:cNvPr>
          <p:cNvSpPr txBox="1"/>
          <p:nvPr/>
        </p:nvSpPr>
        <p:spPr>
          <a:xfrm>
            <a:off x="1818846" y="3296726"/>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A2448A1-E43C-6AC7-22A0-A05DB2BDA541}"/>
              </a:ext>
            </a:extLst>
          </p:cNvPr>
          <p:cNvSpPr/>
          <p:nvPr/>
        </p:nvSpPr>
        <p:spPr>
          <a:xfrm>
            <a:off x="3105611" y="321918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5FB15D47-6C9E-C672-49DA-9928DF7EB03E}"/>
              </a:ext>
            </a:extLst>
          </p:cNvPr>
          <p:cNvSpPr txBox="1"/>
          <p:nvPr/>
        </p:nvSpPr>
        <p:spPr>
          <a:xfrm>
            <a:off x="3163955" y="328345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045237A-3AA3-4EFD-E03B-757EA014E748}"/>
              </a:ext>
            </a:extLst>
          </p:cNvPr>
          <p:cNvSpPr/>
          <p:nvPr/>
        </p:nvSpPr>
        <p:spPr>
          <a:xfrm>
            <a:off x="4451507" y="3232454"/>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5C3B023-6660-AB14-08C1-E372D6DA8792}"/>
              </a:ext>
            </a:extLst>
          </p:cNvPr>
          <p:cNvSpPr txBox="1"/>
          <p:nvPr/>
        </p:nvSpPr>
        <p:spPr>
          <a:xfrm>
            <a:off x="4509849" y="3296726"/>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6DB286E-D8D0-F65B-60BD-B13B6CA5AE89}"/>
              </a:ext>
            </a:extLst>
          </p:cNvPr>
          <p:cNvCxnSpPr>
            <a:cxnSpLocks/>
          </p:cNvCxnSpPr>
          <p:nvPr/>
        </p:nvCxnSpPr>
        <p:spPr>
          <a:xfrm>
            <a:off x="4755851"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68F287F-CC21-C8D6-597F-1CBAE4EA9D8A}"/>
              </a:ext>
            </a:extLst>
          </p:cNvPr>
          <p:cNvSpPr/>
          <p:nvPr/>
        </p:nvSpPr>
        <p:spPr>
          <a:xfrm>
            <a:off x="5651123" y="324466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780A93D-6080-95B6-01DF-6661335165F0}"/>
              </a:ext>
            </a:extLst>
          </p:cNvPr>
          <p:cNvSpPr txBox="1"/>
          <p:nvPr/>
        </p:nvSpPr>
        <p:spPr>
          <a:xfrm>
            <a:off x="5709465" y="33089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C21C66E-8814-229D-B8DF-F4EA8C770B0A}"/>
              </a:ext>
            </a:extLst>
          </p:cNvPr>
          <p:cNvSpPr txBox="1"/>
          <p:nvPr/>
        </p:nvSpPr>
        <p:spPr>
          <a:xfrm rot="16200000">
            <a:off x="2275842" y="1957388"/>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10FEAE4-B0A4-740D-3934-76E526B9D880}"/>
              </a:ext>
            </a:extLst>
          </p:cNvPr>
          <p:cNvSpPr txBox="1"/>
          <p:nvPr/>
        </p:nvSpPr>
        <p:spPr>
          <a:xfrm rot="16200000">
            <a:off x="5188510" y="23285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9B4C5D21-0BC1-9AFB-822C-89199EBB87AA}"/>
              </a:ext>
            </a:extLst>
          </p:cNvPr>
          <p:cNvCxnSpPr>
            <a:cxnSpLocks/>
          </p:cNvCxnSpPr>
          <p:nvPr/>
        </p:nvCxnSpPr>
        <p:spPr>
          <a:xfrm>
            <a:off x="3252469" y="1817893"/>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0BF87-F18C-8C73-136B-05CD92A3E828}"/>
              </a:ext>
            </a:extLst>
          </p:cNvPr>
          <p:cNvSpPr txBox="1"/>
          <p:nvPr/>
        </p:nvSpPr>
        <p:spPr>
          <a:xfrm rot="16200000">
            <a:off x="3932797" y="2355282"/>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189D7CAB-48D0-BCFF-2098-F8CC9BF2F172}"/>
              </a:ext>
            </a:extLst>
          </p:cNvPr>
          <p:cNvCxnSpPr>
            <a:cxnSpLocks/>
          </p:cNvCxnSpPr>
          <p:nvPr/>
        </p:nvCxnSpPr>
        <p:spPr>
          <a:xfrm flipH="1" flipV="1">
            <a:off x="3449467" y="166197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012F5F-F1F9-C348-701B-8572896A282D}"/>
              </a:ext>
            </a:extLst>
          </p:cNvPr>
          <p:cNvSpPr txBox="1"/>
          <p:nvPr/>
        </p:nvSpPr>
        <p:spPr>
          <a:xfrm rot="5400000">
            <a:off x="5987246" y="24788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B4B8801F-90B1-FAC6-D1D9-02C5FB0D014C}"/>
              </a:ext>
            </a:extLst>
          </p:cNvPr>
          <p:cNvSpPr/>
          <p:nvPr/>
        </p:nvSpPr>
        <p:spPr>
          <a:xfrm>
            <a:off x="1552809" y="1197037"/>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5A4654D-6C19-E729-93F4-AE513F857D01}"/>
              </a:ext>
            </a:extLst>
          </p:cNvPr>
          <p:cNvSpPr txBox="1"/>
          <p:nvPr/>
        </p:nvSpPr>
        <p:spPr>
          <a:xfrm>
            <a:off x="3733681" y="1240199"/>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25A345C4-616E-5603-991D-2819DDAE2199}"/>
              </a:ext>
            </a:extLst>
          </p:cNvPr>
          <p:cNvCxnSpPr>
            <a:cxnSpLocks/>
          </p:cNvCxnSpPr>
          <p:nvPr/>
        </p:nvCxnSpPr>
        <p:spPr>
          <a:xfrm>
            <a:off x="4634202" y="214379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A58BADA-8F4E-6C37-CE1D-BB1466C6C653}"/>
              </a:ext>
            </a:extLst>
          </p:cNvPr>
          <p:cNvCxnSpPr>
            <a:cxnSpLocks/>
          </p:cNvCxnSpPr>
          <p:nvPr/>
        </p:nvCxnSpPr>
        <p:spPr>
          <a:xfrm>
            <a:off x="5894728" y="21290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3F0F0E-7F7E-03A6-2E33-E56D15E4BA0A}"/>
              </a:ext>
            </a:extLst>
          </p:cNvPr>
          <p:cNvCxnSpPr>
            <a:cxnSpLocks/>
          </p:cNvCxnSpPr>
          <p:nvPr/>
        </p:nvCxnSpPr>
        <p:spPr>
          <a:xfrm flipV="1">
            <a:off x="6480750" y="21546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853F2A-1B83-A4E2-8A1E-535670B10B16}"/>
              </a:ext>
            </a:extLst>
          </p:cNvPr>
          <p:cNvCxnSpPr>
            <a:cxnSpLocks/>
          </p:cNvCxnSpPr>
          <p:nvPr/>
        </p:nvCxnSpPr>
        <p:spPr>
          <a:xfrm flipV="1">
            <a:off x="1810781" y="2016173"/>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477B92-6FCC-8865-3579-7F340E52BABD}"/>
              </a:ext>
            </a:extLst>
          </p:cNvPr>
          <p:cNvSpPr txBox="1"/>
          <p:nvPr/>
        </p:nvSpPr>
        <p:spPr>
          <a:xfrm rot="16200000">
            <a:off x="1380416" y="2228176"/>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150BC394-99C2-F4C6-BF83-D692A38728F6}"/>
              </a:ext>
            </a:extLst>
          </p:cNvPr>
          <p:cNvCxnSpPr>
            <a:cxnSpLocks/>
          </p:cNvCxnSpPr>
          <p:nvPr/>
        </p:nvCxnSpPr>
        <p:spPr>
          <a:xfrm flipV="1">
            <a:off x="2288738" y="1649266"/>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63F1F68-3861-7E74-1E3A-B6C0F9267B14}"/>
              </a:ext>
            </a:extLst>
          </p:cNvPr>
          <p:cNvCxnSpPr>
            <a:cxnSpLocks/>
          </p:cNvCxnSpPr>
          <p:nvPr/>
        </p:nvCxnSpPr>
        <p:spPr>
          <a:xfrm flipH="1" flipV="1">
            <a:off x="3804415" y="1659346"/>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1603B-6189-E7F7-59AE-F1B7634342D1}"/>
              </a:ext>
            </a:extLst>
          </p:cNvPr>
          <p:cNvCxnSpPr>
            <a:cxnSpLocks/>
          </p:cNvCxnSpPr>
          <p:nvPr/>
        </p:nvCxnSpPr>
        <p:spPr>
          <a:xfrm flipV="1">
            <a:off x="3930246" y="1889356"/>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2469F82-519A-92AB-2E72-ABDD87DF949E}"/>
              </a:ext>
            </a:extLst>
          </p:cNvPr>
          <p:cNvSpPr txBox="1"/>
          <p:nvPr/>
        </p:nvSpPr>
        <p:spPr>
          <a:xfrm rot="16200000">
            <a:off x="3308442" y="2131378"/>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7825A84C-2DFE-63EC-CC5A-55853EBFCB0D}"/>
              </a:ext>
            </a:extLst>
          </p:cNvPr>
          <p:cNvCxnSpPr>
            <a:cxnSpLocks/>
          </p:cNvCxnSpPr>
          <p:nvPr/>
        </p:nvCxnSpPr>
        <p:spPr>
          <a:xfrm>
            <a:off x="5074228" y="16580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9437E-8795-B053-3901-393224D2E4D5}"/>
              </a:ext>
            </a:extLst>
          </p:cNvPr>
          <p:cNvCxnSpPr>
            <a:cxnSpLocks/>
          </p:cNvCxnSpPr>
          <p:nvPr/>
        </p:nvCxnSpPr>
        <p:spPr>
          <a:xfrm flipV="1">
            <a:off x="5179021" y="1868763"/>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BEFCCBE-0F61-4F10-F86D-FC1EDFA0A94A}"/>
              </a:ext>
            </a:extLst>
          </p:cNvPr>
          <p:cNvSpPr txBox="1"/>
          <p:nvPr/>
        </p:nvSpPr>
        <p:spPr>
          <a:xfrm rot="16200000">
            <a:off x="4557217" y="2110785"/>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33C9D184-3326-585C-AB55-F71728798CD8}"/>
              </a:ext>
            </a:extLst>
          </p:cNvPr>
          <p:cNvCxnSpPr>
            <a:cxnSpLocks/>
          </p:cNvCxnSpPr>
          <p:nvPr/>
        </p:nvCxnSpPr>
        <p:spPr>
          <a:xfrm>
            <a:off x="6024603" y="16857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CFF054-0C1D-DF4D-DB02-C22757B7CAF5}"/>
              </a:ext>
            </a:extLst>
          </p:cNvPr>
          <p:cNvCxnSpPr>
            <a:cxnSpLocks/>
          </p:cNvCxnSpPr>
          <p:nvPr/>
        </p:nvCxnSpPr>
        <p:spPr>
          <a:xfrm>
            <a:off x="6318063" y="16575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2CAD8A9-E4D1-BC30-20E7-FC95B64996FB}"/>
              </a:ext>
            </a:extLst>
          </p:cNvPr>
          <p:cNvSpPr txBox="1"/>
          <p:nvPr/>
        </p:nvSpPr>
        <p:spPr>
          <a:xfrm>
            <a:off x="803009" y="4166846"/>
            <a:ext cx="7183120" cy="1077218"/>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The process manager runs the process (sequence flow). Typically it uses glue code to call individual services to carry out work. Knowledge of our workflows is centralized within the process manager; each component only needs to responds to invocation of its operations</a:t>
            </a:r>
          </a:p>
        </p:txBody>
      </p:sp>
      <p:sp>
        <p:nvSpPr>
          <p:cNvPr id="4" name="TextBox 3">
            <a:extLst>
              <a:ext uri="{FF2B5EF4-FFF2-40B4-BE49-F238E27FC236}">
                <a16:creationId xmlns:a16="http://schemas.microsoft.com/office/drawing/2014/main" id="{DB3E0B98-A799-CE85-BDCE-2918E39BE6F7}"/>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Less Choreography</a:t>
            </a:r>
            <a:r>
              <a:rPr lang="en-GB" sz="1600" dirty="0">
                <a:latin typeface="Chalkboard" panose="03050602040202020205" pitchFamily="66" charset="77"/>
              </a:rPr>
              <a:t>: although we should beware a mono-process, we may find that we have less choreography, as collaboration between participants is handled in the process manager’s flow. </a:t>
            </a:r>
          </a:p>
        </p:txBody>
      </p:sp>
    </p:spTree>
    <p:extLst>
      <p:ext uri="{BB962C8B-B14F-4D97-AF65-F5344CB8AC3E}">
        <p14:creationId xmlns:p14="http://schemas.microsoft.com/office/powerpoint/2010/main" val="13136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4" grpId="0"/>
      <p:bldP spid="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2BC5E-B1CC-27D2-1A8A-630A09C75E71}"/>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42B7A541-0915-5754-7775-47B9243C9D06}"/>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B142682D-3137-ED95-A58D-6AA5F0DF88DD}"/>
              </a:ext>
            </a:extLst>
          </p:cNvPr>
          <p:cNvSpPr>
            <a:spLocks noGrp="1"/>
          </p:cNvSpPr>
          <p:nvPr>
            <p:ph type="sldNum" sz="quarter" idx="12"/>
          </p:nvPr>
        </p:nvSpPr>
        <p:spPr/>
        <p:txBody>
          <a:bodyPr/>
          <a:lstStyle/>
          <a:p>
            <a:fld id="{867D4A06-35AE-BD4A-84A9-613A26F3D41D}" type="slidenum">
              <a:rPr lang="en-US" smtClean="0"/>
              <a:pPr/>
              <a:t>162</a:t>
            </a:fld>
            <a:endParaRPr lang="en-US"/>
          </a:p>
        </p:txBody>
      </p:sp>
      <p:sp>
        <p:nvSpPr>
          <p:cNvPr id="3" name="Google Shape;104;p25">
            <a:extLst>
              <a:ext uri="{FF2B5EF4-FFF2-40B4-BE49-F238E27FC236}">
                <a16:creationId xmlns:a16="http://schemas.microsoft.com/office/drawing/2014/main" id="{E5A00335-1FCA-141B-402E-26FB63C53D26}"/>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 Central Workflow Engine (Process Manager)</a:t>
            </a:r>
          </a:p>
        </p:txBody>
      </p:sp>
      <p:sp>
        <p:nvSpPr>
          <p:cNvPr id="7" name="TextBox 6">
            <a:extLst>
              <a:ext uri="{FF2B5EF4-FFF2-40B4-BE49-F238E27FC236}">
                <a16:creationId xmlns:a16="http://schemas.microsoft.com/office/drawing/2014/main" id="{2ECE795B-DF86-C6E0-ADC3-DC79DDCF247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11007B8-DE4A-3632-9218-BC5C89685BF7}"/>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EAFEE6E-BC71-85FD-F346-70DE64AFFB84}"/>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57D4C27D-9C34-CD41-80D8-933516D0656B}"/>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F315DD01-8E50-2F73-283D-2BD5B2BBCAA3}"/>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604AE524-51C9-1258-3D9C-B9AB72E53FD4}"/>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1B75413-48BB-EC5F-0A26-AE80221B44BC}"/>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312D867-8C05-3150-A49E-F14FEC698570}"/>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084165F7-575E-A4A1-8155-F1DD7D347A75}"/>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995D4129-FDCC-EA0F-B379-F7DAE1EB9DFE}"/>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AAB100EE-FEB6-DC84-4BC6-F0A92D7B13A1}"/>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D516CA-E854-6753-E126-653AEE2225A5}"/>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FF5BA4A4-2C72-3990-2BE0-C773FA093BC1}"/>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B01446-C668-6039-2BA2-902E1BBA6AE8}"/>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79405C4-5ACB-D249-A77D-5AECFBF981BC}"/>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A6C1653-7650-442C-A7CB-C9507E6A3D44}"/>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2576934-6AE7-520E-930D-F599EB2F2EFC}"/>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3F1862F-1A6B-6A11-128B-8B0FE24FBEEC}"/>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12F665-A4F6-B4C8-09BD-FE37006931D9}"/>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E65C45-0E6F-F5F0-5BB3-38F3F810E37B}"/>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FF6341-1152-B39E-5FB5-BC5F2DFF47E8}"/>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08EEDEC9-EDDD-4B12-D430-B44519A1D814}"/>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9BC78E-3EE9-2B69-790E-520E94A55D6B}"/>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7EA078-6F00-D702-346A-424C1BA8714A}"/>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F2F9B3-3D98-D36D-E3E8-08FF54976C8A}"/>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6632E350-5903-6478-88B8-54A865DDD342}"/>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F1F77E-8E03-8C45-26F8-A7B0DF9EDF4B}"/>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FBD736-4F00-4FB8-672D-C87AE282286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917E8432-2D82-A5D2-4B5B-4FEAC0C91297}"/>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41E3A3-E7EB-406C-72AD-9394F65DDB6A}"/>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270485-3677-3241-2E85-73F47DC8D3C6}"/>
              </a:ext>
            </a:extLst>
          </p:cNvPr>
          <p:cNvSpPr txBox="1"/>
          <p:nvPr/>
        </p:nvSpPr>
        <p:spPr>
          <a:xfrm>
            <a:off x="875577" y="4261735"/>
            <a:ext cx="7183120" cy="1077218"/>
          </a:xfrm>
          <a:prstGeom prst="rect">
            <a:avLst/>
          </a:prstGeom>
          <a:noFill/>
        </p:spPr>
        <p:txBody>
          <a:bodyPr wrap="square" rtlCol="0">
            <a:spAutoFit/>
          </a:bodyPr>
          <a:lstStyle/>
          <a:p>
            <a:r>
              <a:rPr lang="en-GB" sz="1600" b="1" dirty="0">
                <a:latin typeface="Chalkboard" panose="03050602040202020205" pitchFamily="66" charset="77"/>
              </a:rPr>
              <a:t>Orchestration</a:t>
            </a:r>
            <a:r>
              <a:rPr lang="en-GB" sz="1600" dirty="0">
                <a:latin typeface="Chalkboard" panose="03050602040202020205" pitchFamily="66" charset="77"/>
              </a:rPr>
              <a:t>: propagate errors back up to the workflow engine, which triggers the error path on the flow, sending rollback messages. This provides a reliable model for flowing an error – I know that we will reverse the actions taken. </a:t>
            </a:r>
          </a:p>
        </p:txBody>
      </p:sp>
      <p:cxnSp>
        <p:nvCxnSpPr>
          <p:cNvPr id="16" name="Straight Connector 15">
            <a:extLst>
              <a:ext uri="{FF2B5EF4-FFF2-40B4-BE49-F238E27FC236}">
                <a16:creationId xmlns:a16="http://schemas.microsoft.com/office/drawing/2014/main" id="{3E104D6F-7D7A-2AAC-8BF5-48656C5E5B62}"/>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7A1E97-84D1-DEE0-08C7-ECBFDA0E73FF}"/>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68A1882-1EC3-F652-F66D-79DC965778ED}"/>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3D4D3113-09AB-15F4-F0E0-B0D7BD829B0D}"/>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F98F993F-6EBB-63D6-75F0-4A6052994626}"/>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9A6010-2F73-996E-7D29-B19FDBDFD3CB}"/>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2DF98F-AD9D-5FF2-A22A-58ED1DE7B24E}"/>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D073DB-767F-48AE-DDDF-2CB28994CEA0}"/>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92D4B177-8471-9653-24D1-A6A69F35AC4E}"/>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4A8C94-5E37-E5DF-80B9-5ADE036FFF62}"/>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993598-AB97-1649-05D1-5017949C61E7}"/>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2FDA9C-7561-478D-F93F-9A7DE2140622}"/>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DDDB85C5-96CD-66D6-8499-F2ADF1A32077}"/>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C5597B52-5C3B-E378-D4C2-074FE2ADE0F1}"/>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9ED1A41-8AF2-06ED-24E3-59F639A67AF1}"/>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33D6A2-D62F-55B8-C957-8329A275E515}"/>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BFDBD0-2E45-EDD5-058F-F88812D15BFB}"/>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A1A0BFD0-3939-DBFE-8C0D-6F5D45CFB6A2}"/>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B3133312-1681-E3DF-8CB0-96667FB9A9D2}"/>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3677DC-3BFD-D3A0-0AF5-DD1DB89D2B9A}"/>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4E73C-726F-D1C0-12E0-ACEFF9B3CD37}"/>
              </a:ext>
            </a:extLst>
          </p:cNvPr>
          <p:cNvSpPr txBox="1"/>
          <p:nvPr/>
        </p:nvSpPr>
        <p:spPr>
          <a:xfrm>
            <a:off x="894545" y="5433604"/>
            <a:ext cx="6873162" cy="523220"/>
          </a:xfrm>
          <a:prstGeom prst="rect">
            <a:avLst/>
          </a:prstGeom>
          <a:noFill/>
        </p:spPr>
        <p:txBody>
          <a:bodyPr wrap="square">
            <a:spAutoFit/>
          </a:bodyPr>
          <a:lstStyle/>
          <a:p>
            <a:r>
              <a:rPr lang="en-GB" sz="1400" b="1" dirty="0">
                <a:latin typeface="Chalkboard" panose="03050602040202020205" pitchFamily="66" charset="77"/>
              </a:rPr>
              <a:t>Centralization</a:t>
            </a:r>
            <a:r>
              <a:rPr lang="en-GB" sz="1400" dirty="0">
                <a:latin typeface="Chalkboard" panose="03050602040202020205" pitchFamily="66" charset="77"/>
              </a:rPr>
              <a:t>: Because we may have less choreography, we have far more control over rollback</a:t>
            </a:r>
            <a:endParaRPr lang="en-GB" sz="1400" dirty="0"/>
          </a:p>
        </p:txBody>
      </p:sp>
    </p:spTree>
    <p:extLst>
      <p:ext uri="{BB962C8B-B14F-4D97-AF65-F5344CB8AC3E}">
        <p14:creationId xmlns:p14="http://schemas.microsoft.com/office/powerpoint/2010/main" val="24816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3249B-3E74-A0EC-D0AB-F82EEDC51B5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E4426642-0A4E-5624-1D6B-237D360E36C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16E0C74A-71ED-987E-B082-C8A053839B7A}"/>
              </a:ext>
            </a:extLst>
          </p:cNvPr>
          <p:cNvSpPr>
            <a:spLocks noGrp="1"/>
          </p:cNvSpPr>
          <p:nvPr>
            <p:ph type="sldNum" sz="quarter" idx="12"/>
          </p:nvPr>
        </p:nvSpPr>
        <p:spPr/>
        <p:txBody>
          <a:bodyPr/>
          <a:lstStyle/>
          <a:p>
            <a:fld id="{867D4A06-35AE-BD4A-84A9-613A26F3D41D}" type="slidenum">
              <a:rPr lang="en-US" smtClean="0"/>
              <a:pPr/>
              <a:t>163</a:t>
            </a:fld>
            <a:endParaRPr lang="en-US"/>
          </a:p>
        </p:txBody>
      </p:sp>
      <p:sp>
        <p:nvSpPr>
          <p:cNvPr id="3" name="Google Shape;104;p25">
            <a:extLst>
              <a:ext uri="{FF2B5EF4-FFF2-40B4-BE49-F238E27FC236}">
                <a16:creationId xmlns:a16="http://schemas.microsoft.com/office/drawing/2014/main" id="{6981F388-2846-5CA7-187C-ACF594F00B6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Central Workflow Engine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8819653C-83F7-A81E-95FD-1C54EEC3AF00}"/>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3D0E655-E844-E53D-8A9F-8F346381EFE6}"/>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A05D1A4E-D4C1-1EE8-F1A0-5E4630A8B9D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05DC2612-19AB-1411-6E1C-1E3C472461B5}"/>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10D665A-022B-2298-C053-3838D03D4836}"/>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881A12A-2FA7-4ED4-8045-D5F06F97507B}"/>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F40448F-D8ED-62B3-BA9D-561EFED04E2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0EE35887-392B-AF34-4A5A-6DEE30CC0D30}"/>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3A21F44-1237-2DD5-762E-AFD353554E1B}"/>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9B0ACB67-EA7C-6DC3-5502-20A80B8EB9DC}"/>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13A4BE9C-F36B-10D1-F3CB-93BDBEFEFDC6}"/>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820707-570A-6A33-1808-C06DD8477A46}"/>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62FC5CF9-81BE-5FBF-F1AD-1F3B586658B3}"/>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0CFF23-80D0-B885-B95F-F1E54670AB71}"/>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39EFBE4D-5D85-4272-80D4-56BD51C81F84}"/>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0E6E667-82AC-3156-5F5B-EF1C9A7F118E}"/>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709E5BF6-275D-01DF-4E6C-3DD763D9A0AF}"/>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14D8E5-143D-7D8E-189C-800C6A52F7D6}"/>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214B3F-5281-ED46-7A14-684035BBBF63}"/>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A477F3-16D9-8A77-E420-7045AD5DD88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8D651-8C4E-AE52-C260-A37B9CF9EE71}"/>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EAB5D150-49C6-F5E5-45EC-D3B842E5CBF8}"/>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3FE1BC-515F-A626-4FE7-BA0D022D8A04}"/>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575103-4047-B6AE-0754-0EF62545FAF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352035-9CC9-C6B6-CBF8-70C5F34B126D}"/>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54CA3DD3-5200-2B2A-798B-D5610D479DA3}"/>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F6D3C2-EE3C-AA2F-F879-D661C65D7D9C}"/>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68428E-0293-992D-D2EC-421DCFDCF85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943AE2F-00C9-571D-108A-3F95550A2AA3}"/>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5721AA-54EF-A89A-BA92-EA4B2B3F1E3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F3684D5-A549-E517-FD4A-FF13CC0A373A}"/>
              </a:ext>
            </a:extLst>
          </p:cNvPr>
          <p:cNvSpPr txBox="1"/>
          <p:nvPr/>
        </p:nvSpPr>
        <p:spPr>
          <a:xfrm>
            <a:off x="980440" y="4577862"/>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just altering it in the process manager; central control provides understanding of flow. </a:t>
            </a:r>
          </a:p>
        </p:txBody>
      </p:sp>
      <p:sp>
        <p:nvSpPr>
          <p:cNvPr id="4" name="TextBox 3">
            <a:extLst>
              <a:ext uri="{FF2B5EF4-FFF2-40B4-BE49-F238E27FC236}">
                <a16:creationId xmlns:a16="http://schemas.microsoft.com/office/drawing/2014/main" id="{FC8C01B3-B003-B336-9FBC-525DBE42A465}"/>
              </a:ext>
            </a:extLst>
          </p:cNvPr>
          <p:cNvSpPr txBox="1"/>
          <p:nvPr/>
        </p:nvSpPr>
        <p:spPr>
          <a:xfrm>
            <a:off x="980440" y="5508175"/>
            <a:ext cx="7183120" cy="830997"/>
          </a:xfrm>
          <a:prstGeom prst="rect">
            <a:avLst/>
          </a:prstGeom>
          <a:noFill/>
        </p:spPr>
        <p:txBody>
          <a:bodyPr wrap="square" rtlCol="0">
            <a:spAutoFit/>
          </a:bodyPr>
          <a:lstStyle/>
          <a:p>
            <a:r>
              <a:rPr lang="en-GB" sz="1600" b="1" dirty="0">
                <a:latin typeface="Chalkboard" panose="03050602040202020205" pitchFamily="66" charset="77"/>
              </a:rPr>
              <a:t>Mono-process</a:t>
            </a:r>
            <a:r>
              <a:rPr lang="en-GB" sz="1600" dirty="0">
                <a:latin typeface="Chalkboard" panose="03050602040202020205" pitchFamily="66" charset="77"/>
              </a:rPr>
              <a:t>: A risk that instead of modelling many smaller processes, with choreography between them, we model everything as one big process, because we can.</a:t>
            </a:r>
          </a:p>
        </p:txBody>
      </p:sp>
    </p:spTree>
    <p:extLst>
      <p:ext uri="{BB962C8B-B14F-4D97-AF65-F5344CB8AC3E}">
        <p14:creationId xmlns:p14="http://schemas.microsoft.com/office/powerpoint/2010/main" val="30322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p:bld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EC7A9-BF79-2580-D7A0-6FE353CFE2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99E4CF1-2CE9-B7E0-D819-5D0F091C518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Routing Slip</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CB15261-8429-E836-5990-DD73A81BD84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164</a:t>
            </a:fld>
            <a:endParaRPr lang="en-US">
              <a:solidFill>
                <a:schemeClr val="tx1">
                  <a:lumMod val="50000"/>
                  <a:lumOff val="50000"/>
                </a:schemeClr>
              </a:solidFill>
            </a:endParaRPr>
          </a:p>
        </p:txBody>
      </p:sp>
    </p:spTree>
    <p:extLst>
      <p:ext uri="{BB962C8B-B14F-4D97-AF65-F5344CB8AC3E}">
        <p14:creationId xmlns:p14="http://schemas.microsoft.com/office/powerpoint/2010/main" val="3054578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71A1-C1CF-655D-B8F6-482D4027C36C}"/>
            </a:ext>
          </a:extLst>
        </p:cNvPr>
        <p:cNvGrpSpPr/>
        <p:nvPr/>
      </p:nvGrpSpPr>
      <p:grpSpPr>
        <a:xfrm>
          <a:off x="0" y="0"/>
          <a:ext cx="0" cy="0"/>
          <a:chOff x="0" y="0"/>
          <a:chExt cx="0" cy="0"/>
        </a:xfrm>
      </p:grpSpPr>
      <p:sp>
        <p:nvSpPr>
          <p:cNvPr id="4" name="Google Shape;104;p25">
            <a:extLst>
              <a:ext uri="{FF2B5EF4-FFF2-40B4-BE49-F238E27FC236}">
                <a16:creationId xmlns:a16="http://schemas.microsoft.com/office/drawing/2014/main" id="{9EC4FBD2-382C-3317-48E4-2D6D3A565760}"/>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5F1CEF09-084A-3AC6-FA2B-F1D00DEBCAD7}"/>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DD5F63F9-6661-BE87-30A5-5E5AEAC2E2CB}"/>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15" name="Rounded Rectangle 14">
            <a:extLst>
              <a:ext uri="{FF2B5EF4-FFF2-40B4-BE49-F238E27FC236}">
                <a16:creationId xmlns:a16="http://schemas.microsoft.com/office/drawing/2014/main" id="{5F5162AE-721A-CC40-F849-E78D4665249A}"/>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C091CF0-E0AC-13F1-3689-46F7B4259D27}"/>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7C5C426-7E28-FE25-F941-FCC071D23AD9}"/>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235EE6-5630-7FDC-BC16-C26D77F0D6BE}"/>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19979E-4420-BBDB-A5FF-FA43EF45CF97}"/>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D4225634-43DC-93D5-D91D-47DF41CA1EEB}"/>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6633B-8C53-D99E-21E8-0D76D44B76C6}"/>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3DADFB-2833-FB33-A1A9-80DF520359D5}"/>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7C15D845-E28D-114E-3360-D98FBB67747B}"/>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D79F49A8-A3F1-9D0B-4D55-BA64D4403837}"/>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35599E3D-9AA9-8F48-B23F-7BA4878889C2}"/>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E1FE8C-BBEE-812C-4509-1A281BB15062}"/>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BB4775A3-C9B9-7966-FF19-BBEA23DC95DA}"/>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E82BE095-3A24-3502-7D0B-44A8057D0D11}"/>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1955D7C-93B5-056E-B9C4-744D698DF7C0}"/>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F8E54D00-7421-2DE8-FDCA-9E671B0D68A9}"/>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EA6FC3A-47E0-AE2C-24C3-0674EF2E4C4C}"/>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0383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9C4B7-07BC-6AE2-B93F-95602F9C35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364CBA-BACF-B1DF-7945-1F5433F0AA1C}"/>
              </a:ext>
            </a:extLst>
          </p:cNvPr>
          <p:cNvSpPr>
            <a:spLocks noGrp="1"/>
          </p:cNvSpPr>
          <p:nvPr>
            <p:ph type="sldNum" sz="quarter" idx="12"/>
          </p:nvPr>
        </p:nvSpPr>
        <p:spPr/>
        <p:txBody>
          <a:bodyPr/>
          <a:lstStyle/>
          <a:p>
            <a:fld id="{867D4A06-35AE-BD4A-84A9-613A26F3D41D}" type="slidenum">
              <a:rPr lang="en-US" smtClean="0"/>
              <a:pPr/>
              <a:t>166</a:t>
            </a:fld>
            <a:endParaRPr lang="en-US"/>
          </a:p>
        </p:txBody>
      </p:sp>
      <p:sp>
        <p:nvSpPr>
          <p:cNvPr id="3" name="Google Shape;104;p25">
            <a:extLst>
              <a:ext uri="{FF2B5EF4-FFF2-40B4-BE49-F238E27FC236}">
                <a16:creationId xmlns:a16="http://schemas.microsoft.com/office/drawing/2014/main" id="{78440DD5-DA49-ACB8-E9CB-9D8DF838CECB}"/>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15641358-66D7-78CD-B7C6-5F9C701211A6}"/>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BBA2FC90-6964-5CBE-6C25-E4E347CE964A}"/>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D27782E-44E8-89DD-5761-4F0C2B4189C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CDD01A-5ADA-1B26-45A9-FA1BF380E01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210147F-5F98-64A5-6698-1327E47D14CB}"/>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60FB899-DB8D-49DA-BE94-B5283AA13F83}"/>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88CADE9-DBF0-B652-8988-BAE7470B984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3D98DF3-40A9-0565-0617-B5D6171D1BB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A8B7B66-31E0-2B70-0468-452710C2152B}"/>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EF4AAF8B-6D4C-96C9-DECE-9C083E288D8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6F2B67E-694A-2D04-8710-9F111474822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B11F58B-8406-45D5-6384-B2B4955BFA49}"/>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795537C-433F-E0E8-74A4-03C82B65856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62CBB-9E0F-D6BD-B5EE-D980A6583CDA}"/>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B0A555E6-A987-1C88-6D58-5DE4C6A5DE84}"/>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AFE2547D-A1A5-6962-FC23-AFC46174713D}"/>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52E6E9-27D8-9FCF-9F2D-CE900D3F28B5}"/>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104BDA3F-8CCE-AD7D-1A31-A9B3F6346A46}"/>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FBBBD5-5B0A-3FF2-EC4C-C1C721339F2E}"/>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ABCC703-0DB1-35C0-57B0-FC1A93A6B725}"/>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3DB9BFC1-DA42-DDD6-849B-0C7A175C3B55}"/>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0E048B7-88E7-ED7E-E21A-94E064C269D5}"/>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A1344942-0FB8-15EE-F6E1-67232B856467}"/>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A57ED376-72DD-7AA3-3E5A-E486C9ADDFC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8F81A80B-0E12-1DF4-5DB0-C39B673E9C3F}"/>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451F6B-A625-8CE6-3C69-6329AB7FDB78}"/>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3CCEF7-2DE0-6B5D-CABC-53D560E8770C}"/>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001FF3-B6CF-A281-B833-E49720D17846}"/>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A7654B-6696-3CFF-ECB0-D407C0AEB094}"/>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5F6852E0-AC46-EE4B-22FD-FCBE4CA964D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43C7EFB-FD83-A970-527F-CBB27BFDCC9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AD18498-AD2C-C01B-1D1C-53E3A71125C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B802C424-4181-11AE-4A4A-3BBFF8FAC273}"/>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DD417C0-4BBC-DCC5-B3B6-36B199853464}"/>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1732FB-9CD9-6401-9B44-E08F6BE28868}"/>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DC2DFE-93EC-EB9F-B770-407C7D07756C}"/>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7851C51-7711-6E81-EFA6-6FD72CBAC14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F5BF738-8908-073B-F392-9F3B6157D32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26A6E4-0A07-E732-9DE1-5915DA78EE03}"/>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528CA43-4632-54C3-B874-2FEE5434201A}"/>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0298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D66F-6E25-1BE8-DDA5-38E330245C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DFD810-383B-A3DE-5102-BAE4E11015D5}"/>
              </a:ext>
            </a:extLst>
          </p:cNvPr>
          <p:cNvSpPr>
            <a:spLocks noGrp="1"/>
          </p:cNvSpPr>
          <p:nvPr>
            <p:ph type="sldNum" sz="quarter" idx="12"/>
          </p:nvPr>
        </p:nvSpPr>
        <p:spPr/>
        <p:txBody>
          <a:bodyPr/>
          <a:lstStyle/>
          <a:p>
            <a:fld id="{867D4A06-35AE-BD4A-84A9-613A26F3D41D}" type="slidenum">
              <a:rPr lang="en-US" smtClean="0"/>
              <a:pPr/>
              <a:t>167</a:t>
            </a:fld>
            <a:endParaRPr lang="en-US"/>
          </a:p>
        </p:txBody>
      </p:sp>
      <p:sp>
        <p:nvSpPr>
          <p:cNvPr id="3" name="Google Shape;104;p25">
            <a:extLst>
              <a:ext uri="{FF2B5EF4-FFF2-40B4-BE49-F238E27FC236}">
                <a16:creationId xmlns:a16="http://schemas.microsoft.com/office/drawing/2014/main" id="{C7E30E40-964F-0079-47F3-8828BD9F206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Message As Engine of Application State (Routing Slip)</a:t>
            </a:r>
          </a:p>
        </p:txBody>
      </p:sp>
      <p:sp>
        <p:nvSpPr>
          <p:cNvPr id="4" name="Rounded Rectangle 3">
            <a:extLst>
              <a:ext uri="{FF2B5EF4-FFF2-40B4-BE49-F238E27FC236}">
                <a16:creationId xmlns:a16="http://schemas.microsoft.com/office/drawing/2014/main" id="{B3ED2D80-7232-E54B-F592-80A3709A92AE}"/>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E16AD871-E5AC-2D09-0DFC-0836938B7CCC}"/>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A8AB7A-00F8-E09C-7E2C-79FBC7396D08}"/>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8D3F8A28-C237-2411-30D4-494D6886DDC2}"/>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949928C-CFC0-7DB2-4E7A-F5415BB7C30C}"/>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9DDD3BE5-98FF-E04E-EF71-956AD0ADF21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827BC1E-EBC0-DF18-1037-01A919B85602}"/>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B31A61-392E-5959-4D2C-494F6AF7EE6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FDAC5EC-3A14-0E42-B146-686BA9FF6A55}"/>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E6518A4-362C-4897-FE6F-BFC2E6478E37}"/>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8646518-3557-D46F-12E4-AF50F1E86932}"/>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82695AE1-743B-1DD5-8C8F-1820DC5AB62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5B0B87F2-B6EC-5348-6A44-FDAAC91A3F17}"/>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2AACC6-18FE-936B-9846-EE563B67D7EE}"/>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464927E1-F3EF-60DA-A0E8-5CC4DCA56038}"/>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755B42B4-8927-E3B6-FF7D-89ECDF2A6038}"/>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00BCC2-25CA-CFD2-63BE-98F35E42F59D}"/>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DB6D58DB-21E9-EEDC-60DC-60CFEBDD141A}"/>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78DC6-3086-6E7C-A1B7-FAB074CC63BA}"/>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E1CC37-EE7B-93ED-9611-160C5E3E4C0A}"/>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A236925C-90FD-336D-1979-60DB24A290F7}"/>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5933E-7716-BC6E-667E-9A04F9819DC9}"/>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1F5697CE-7744-A160-97DE-5BA83638807B}"/>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91DA3B-9C4A-5DEE-D760-CEC144196021}"/>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6A7AC4F3-0646-F7B1-223F-A295C06DB05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951D81-04A9-A99B-7A8B-BA905C140F06}"/>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C668F-9FF8-5434-2622-E65BF07ED8C9}"/>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90DA9A-D735-E5E6-0184-619141E130BA}"/>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DC34075-6C4B-7833-2BFB-0190EDB07CCC}"/>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15BAA046-F26A-C50E-D1B6-4B6209A29649}"/>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EC319EF-9996-431B-5BA7-D805AAD043AB}"/>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DD19C08B-36E2-A11C-5151-2ED26137AD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7107B48C-6925-8FAA-FDD9-35D5CF559C26}"/>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C59463A6-B1E6-D630-D391-77B2A312A8C0}"/>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D302093-7217-B212-B91F-A6655DBFC37D}"/>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D451827-524C-6521-C1E5-DA9082FCF0E4}"/>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E7077A-F78C-6B7B-B7D0-BD2173D7C20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B6AD7EF-25B3-11FB-A6D3-38756E793CEE}"/>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324718-C1B9-4BB4-4B81-E5A12A2F6A76}"/>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5205E77-0794-3E1D-5374-6F59508BCBE0}"/>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5738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A160-33F7-A898-6EB9-BFA1896B43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8242B-5C75-3166-4EBE-A8C34787130E}"/>
              </a:ext>
            </a:extLst>
          </p:cNvPr>
          <p:cNvSpPr>
            <a:spLocks noGrp="1"/>
          </p:cNvSpPr>
          <p:nvPr>
            <p:ph type="sldNum" sz="quarter" idx="12"/>
          </p:nvPr>
        </p:nvSpPr>
        <p:spPr/>
        <p:txBody>
          <a:bodyPr/>
          <a:lstStyle/>
          <a:p>
            <a:fld id="{867D4A06-35AE-BD4A-84A9-613A26F3D41D}" type="slidenum">
              <a:rPr lang="en-US" smtClean="0"/>
              <a:pPr/>
              <a:t>168</a:t>
            </a:fld>
            <a:endParaRPr lang="en-US"/>
          </a:p>
        </p:txBody>
      </p:sp>
      <p:sp>
        <p:nvSpPr>
          <p:cNvPr id="3" name="Google Shape;104;p25">
            <a:extLst>
              <a:ext uri="{FF2B5EF4-FFF2-40B4-BE49-F238E27FC236}">
                <a16:creationId xmlns:a16="http://schemas.microsoft.com/office/drawing/2014/main" id="{A348FD00-B532-D7E0-DAC5-75AFC44C534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Compensation </a:t>
            </a:r>
            <a:r>
              <a:rPr lang="en-GB">
                <a:latin typeface="Chalkboard" panose="03050602040202020205" pitchFamily="66" charset="77"/>
              </a:rPr>
              <a:t>– Message As Engine of Application State (</a:t>
            </a:r>
            <a:r>
              <a:rPr lang="en-GB" dirty="0">
                <a:latin typeface="Chalkboard" panose="03050602040202020205" pitchFamily="66" charset="77"/>
              </a:rPr>
              <a:t>Routing Slip)</a:t>
            </a:r>
          </a:p>
        </p:txBody>
      </p:sp>
      <p:sp>
        <p:nvSpPr>
          <p:cNvPr id="4" name="Rounded Rectangle 3">
            <a:extLst>
              <a:ext uri="{FF2B5EF4-FFF2-40B4-BE49-F238E27FC236}">
                <a16:creationId xmlns:a16="http://schemas.microsoft.com/office/drawing/2014/main" id="{2119DD35-1B61-1E7A-D445-30CAD1690CD7}"/>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83E8868F-B71D-D72E-94B3-BA47545559C0}"/>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6C05EC-D1CC-A537-116B-57A64AB77E5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54C7FF5-C8CD-4ED9-24F8-9E3D1288B22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8ABE823-BBB9-C0EB-E35A-6E65F3C0AE7F}"/>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29C1EC33-40F6-8565-1AC4-BCC26746B274}"/>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9E554708-373B-AE39-1D93-F808CA18529D}"/>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F75C315-ECED-39B2-CAB8-CA2D1646FE74}"/>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6C8E6DE-9FF1-101E-DEE1-1362526B45BE}"/>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3B6CA37-3202-C226-2D91-22AB41934CFA}"/>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163C66A4-1939-9E61-2241-626B5BC569BB}"/>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B4B304B-3157-179E-8B1D-A4AFA02CDF65}"/>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FB02B75-B3D7-9F86-939E-A10FDF0163C5}"/>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9E1BB-B3F9-896D-176C-8C84724D6454}"/>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60FBC8-525A-96C2-B467-D39B8DFE7331}"/>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B57C27-6309-13EA-B880-D65FA566BD8A}"/>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B6F02D8-531F-498D-02BC-BDEF779213CF}"/>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3FCB036A-A012-1D27-6693-2B380798144F}"/>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104ABAE9-1C46-1558-42A0-3C3506E5D82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01B1A7B-56B6-524A-10CE-F8DF9A53165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1D6BBA57-0839-447F-1B2B-73D2EAEF56E3}"/>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43157114-8F97-04AA-A77A-9090E87E8EF9}"/>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6AB75157-FC88-18B9-1E28-E02CF6973312}"/>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15BE31-AA3A-D0CD-809E-AF10E3B8BCAC}"/>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1759A8-3BB3-F0A2-382A-9AC4B6DC3A10}"/>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25E131-F65A-4C04-FBF9-3092FC686E30}"/>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B89F3A-1EB5-5B2E-91CC-E6C78EDC7885}"/>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E1357C1-6CF6-2106-80A3-01A66C446F1B}"/>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F1F2F9-2DD7-CA36-089C-8F89DAFB7C6D}"/>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B6511322-0605-7260-D9DF-94BE59BACE05}"/>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4539BB6-CE9D-07AE-2981-5E124B668CC4}"/>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5E1543-7627-F681-B74B-DE5D044A0DF6}"/>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F882926A-90AF-A723-7096-45244C59D170}"/>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517D1B9-6D33-F818-7CBE-384484C09AC4}"/>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52F3688E-7B21-C8DE-5C08-C8EA7669F85F}"/>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DA771898-CC2A-1CBD-0F82-EF33272AF883}"/>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61B23C-B325-C25B-7385-152D948C4D6F}"/>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1026622-5A7D-83D8-4F84-4F0CD62B08E0}"/>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09246570-C3B3-EF9F-E396-0352E72997A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592110-3611-9644-E505-4EB2D2BCDD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26A487-ACF5-BAB4-B892-4B5372951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3E07528B-2B4A-EBCF-B404-AD7A45060FC2}"/>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Summary</a:t>
            </a:r>
          </a:p>
        </p:txBody>
      </p:sp>
      <p:sp>
        <p:nvSpPr>
          <p:cNvPr id="12" name="Rectangle 11">
            <a:extLst>
              <a:ext uri="{FF2B5EF4-FFF2-40B4-BE49-F238E27FC236}">
                <a16:creationId xmlns:a16="http://schemas.microsoft.com/office/drawing/2014/main" id="{31566955-9DA9-DEBA-A5AC-AA7D0685D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463CEE46-7068-95B5-6061-B084AA6DA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BCC3B4-B7CD-4669-097F-C23383E9488C}"/>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169</a:t>
            </a:fld>
            <a:endParaRPr lang="en-US"/>
          </a:p>
        </p:txBody>
      </p:sp>
    </p:spTree>
    <p:extLst>
      <p:ext uri="{BB962C8B-B14F-4D97-AF65-F5344CB8AC3E}">
        <p14:creationId xmlns:p14="http://schemas.microsoft.com/office/powerpoint/2010/main" val="2738552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2467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1E93-EC75-07AD-FF53-E3E72890E9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C19069-A2CD-60B6-CFA8-28D1396DE4B8}"/>
              </a:ext>
            </a:extLst>
          </p:cNvPr>
          <p:cNvSpPr>
            <a:spLocks noGrp="1"/>
          </p:cNvSpPr>
          <p:nvPr>
            <p:ph type="sldNum" sz="quarter" idx="12"/>
          </p:nvPr>
        </p:nvSpPr>
        <p:spPr/>
        <p:txBody>
          <a:bodyPr/>
          <a:lstStyle/>
          <a:p>
            <a:fld id="{867D4A06-35AE-BD4A-84A9-613A26F3D41D}" type="slidenum">
              <a:rPr lang="en-US" smtClean="0"/>
              <a:pPr/>
              <a:t>170</a:t>
            </a:fld>
            <a:endParaRPr lang="en-US"/>
          </a:p>
        </p:txBody>
      </p:sp>
      <p:graphicFrame>
        <p:nvGraphicFramePr>
          <p:cNvPr id="3" name="Table 2">
            <a:extLst>
              <a:ext uri="{FF2B5EF4-FFF2-40B4-BE49-F238E27FC236}">
                <a16:creationId xmlns:a16="http://schemas.microsoft.com/office/drawing/2014/main" id="{50052111-0FF0-6DE3-75F8-4582FD971964}"/>
              </a:ext>
            </a:extLst>
          </p:cNvPr>
          <p:cNvGraphicFramePr>
            <a:graphicFrameLocks noGrp="1"/>
          </p:cNvGraphicFramePr>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4FBCC75F-4FF2-E863-9CE3-33B19DB627F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Process Automation Options</a:t>
            </a:r>
          </a:p>
        </p:txBody>
      </p:sp>
    </p:spTree>
    <p:extLst>
      <p:ext uri="{BB962C8B-B14F-4D97-AF65-F5344CB8AC3E}">
        <p14:creationId xmlns:p14="http://schemas.microsoft.com/office/powerpoint/2010/main" val="22868884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3CED19-7205-0A9F-EC9E-07720BFD2B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D02869-7D16-BADB-7E32-D235860C5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8E6AF9-81E3-E606-6519-AECAA9DD62AB}"/>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mj-lt"/>
                <a:ea typeface="+mj-ea"/>
                <a:cs typeface="+mj-cs"/>
              </a:rPr>
              <a:t>Putting it together</a:t>
            </a:r>
          </a:p>
        </p:txBody>
      </p:sp>
      <p:sp>
        <p:nvSpPr>
          <p:cNvPr id="4" name="Text Placeholder 3">
            <a:extLst>
              <a:ext uri="{FF2B5EF4-FFF2-40B4-BE49-F238E27FC236}">
                <a16:creationId xmlns:a16="http://schemas.microsoft.com/office/drawing/2014/main" id="{69DD4A32-CA0E-C0D3-955E-893B7A02F685}"/>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2F7AC7B7-ACDB-D880-BDB9-6DD15A1A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C8E136-08E4-133A-9016-0101181F93E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171</a:t>
            </a:fld>
            <a:endParaRPr lang="en-US"/>
          </a:p>
        </p:txBody>
      </p:sp>
    </p:spTree>
    <p:extLst>
      <p:ext uri="{BB962C8B-B14F-4D97-AF65-F5344CB8AC3E}">
        <p14:creationId xmlns:p14="http://schemas.microsoft.com/office/powerpoint/2010/main" val="32032927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172</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12724420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173</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174</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175</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176</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177</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178</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179</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0381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180</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181</a:t>
            </a:fld>
            <a:endParaRPr lang="en-US"/>
          </a:p>
        </p:txBody>
      </p:sp>
    </p:spTree>
    <p:extLst>
      <p:ext uri="{BB962C8B-B14F-4D97-AF65-F5344CB8AC3E}">
        <p14:creationId xmlns:p14="http://schemas.microsoft.com/office/powerpoint/2010/main" val="35347657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a:solidFill>
                  <a:schemeClr val="tx1"/>
                </a:solidFill>
                <a:latin typeface="+mj-lt"/>
                <a:ea typeface="+mj-ea"/>
                <a:cs typeface="+mj-cs"/>
              </a:rPr>
              <a:t>Next Steps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182</a:t>
            </a:fld>
            <a:endParaRPr lang="en-US">
              <a:solidFill>
                <a:schemeClr val="tx1">
                  <a:lumMod val="50000"/>
                  <a:lumOff val="50000"/>
                </a:schemeClr>
              </a:solidFill>
            </a:endParaRPr>
          </a:p>
        </p:txBody>
      </p:sp>
    </p:spTree>
    <p:extLst>
      <p:ext uri="{BB962C8B-B14F-4D97-AF65-F5344CB8AC3E}">
        <p14:creationId xmlns:p14="http://schemas.microsoft.com/office/powerpoint/2010/main" val="11998426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0BFAD-44A8-EE9B-C7AD-F7751A9FAFF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DEDD2-C023-858B-0EA9-E65035E5B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79FB4-FC4F-23BC-6BDC-DC08495972BD}"/>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dirty="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956A6859-A5F0-2B22-6732-9B63AEA5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4AA32C5-DAD8-9DC5-3779-9963FA7BA89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183</a:t>
            </a:fld>
            <a:endParaRPr lang="en-US"/>
          </a:p>
        </p:txBody>
      </p:sp>
      <p:pic>
        <p:nvPicPr>
          <p:cNvPr id="5122" name="Picture 2" descr="Reactive Microservices Architecture by Jonas Bonér | Goodreads">
            <a:extLst>
              <a:ext uri="{FF2B5EF4-FFF2-40B4-BE49-F238E27FC236}">
                <a16:creationId xmlns:a16="http://schemas.microsoft.com/office/drawing/2014/main" id="{62AA0C3D-556A-85BA-3258-D11FA432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595" y="891328"/>
            <a:ext cx="3404710" cy="5075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36FD8-89C6-6C73-94B9-ABF5539EE32D}"/>
              </a:ext>
            </a:extLst>
          </p:cNvPr>
          <p:cNvSpPr txBox="1"/>
          <p:nvPr/>
        </p:nvSpPr>
        <p:spPr>
          <a:xfrm>
            <a:off x="264160" y="4995717"/>
            <a:ext cx="3820160" cy="461665"/>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jonasboner.com</a:t>
            </a:r>
            <a:r>
              <a:rPr lang="en-GB" sz="1200" dirty="0">
                <a:latin typeface="Chalkboard" panose="03050602040202020205" pitchFamily="66" charset="77"/>
              </a:rPr>
              <a:t>/resources/</a:t>
            </a:r>
            <a:r>
              <a:rPr lang="en-GB" sz="1200" dirty="0" err="1">
                <a:latin typeface="Chalkboard" panose="03050602040202020205" pitchFamily="66" charset="77"/>
              </a:rPr>
              <a:t>Reactive_Microservices_Architecture.pdf</a:t>
            </a:r>
            <a:endParaRPr lang="en-GB" sz="1200" dirty="0">
              <a:latin typeface="Chalkboard" panose="03050602040202020205" pitchFamily="66" charset="77"/>
            </a:endParaRPr>
          </a:p>
        </p:txBody>
      </p:sp>
    </p:spTree>
    <p:extLst>
      <p:ext uri="{BB962C8B-B14F-4D97-AF65-F5344CB8AC3E}">
        <p14:creationId xmlns:p14="http://schemas.microsoft.com/office/powerpoint/2010/main" val="5317423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3BBD7-5876-73E1-B2A8-6862F92CAE6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302CD-016A-2745-7892-92CC02DD3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963C8-EC7F-B4F9-6A3C-4DBE6C91ECF9}"/>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D64B62D2-7DD9-6705-1242-0F57A8338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58F82C-C2EE-718B-7180-159B87ADD84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184</a:t>
            </a:fld>
            <a:endParaRPr lang="en-US"/>
          </a:p>
        </p:txBody>
      </p:sp>
      <p:pic>
        <p:nvPicPr>
          <p:cNvPr id="7" name="Picture 2" descr="Cover">
            <a:extLst>
              <a:ext uri="{FF2B5EF4-FFF2-40B4-BE49-F238E27FC236}">
                <a16:creationId xmlns:a16="http://schemas.microsoft.com/office/drawing/2014/main" id="{722A544E-668D-7BFC-DB22-EE258B1D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644" y="1068959"/>
            <a:ext cx="3932826" cy="51508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723721-A1B9-1291-FE5B-954D33A7C39A}"/>
              </a:ext>
            </a:extLst>
          </p:cNvPr>
          <p:cNvSpPr txBox="1"/>
          <p:nvPr/>
        </p:nvSpPr>
        <p:spPr>
          <a:xfrm>
            <a:off x="479161" y="4912336"/>
            <a:ext cx="2965079"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processautomationbook.com</a:t>
            </a:r>
            <a:r>
              <a:rPr lang="en-GB" sz="1200" dirty="0">
                <a:latin typeface="Chalkboard" panose="03050602040202020205" pitchFamily="66" charset="77"/>
              </a:rPr>
              <a:t>/</a:t>
            </a:r>
          </a:p>
        </p:txBody>
      </p:sp>
    </p:spTree>
    <p:extLst>
      <p:ext uri="{BB962C8B-B14F-4D97-AF65-F5344CB8AC3E}">
        <p14:creationId xmlns:p14="http://schemas.microsoft.com/office/powerpoint/2010/main" val="1128403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185</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639193"/>
            <a:ext cx="2678858" cy="3573516"/>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Further Reading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186</a:t>
            </a:fld>
            <a:endParaRPr lang="en-US"/>
          </a:p>
        </p:txBody>
      </p:sp>
      <p:pic>
        <p:nvPicPr>
          <p:cNvPr id="3074" name="Picture 2" descr="Enterprise Integration Patterns">
            <a:extLst>
              <a:ext uri="{FF2B5EF4-FFF2-40B4-BE49-F238E27FC236}">
                <a16:creationId xmlns:a16="http://schemas.microsoft.com/office/drawing/2014/main" id="{64AC8CE0-3202-FAB4-6442-DD4F7CA98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33272"/>
            <a:ext cx="3624648" cy="4791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F7C09A-0161-0E79-12A2-78A15A3DA111}"/>
              </a:ext>
            </a:extLst>
          </p:cNvPr>
          <p:cNvSpPr txBox="1"/>
          <p:nvPr/>
        </p:nvSpPr>
        <p:spPr>
          <a:xfrm>
            <a:off x="284480" y="4968982"/>
            <a:ext cx="4572000" cy="276999"/>
          </a:xfrm>
          <a:prstGeom prst="rect">
            <a:avLst/>
          </a:prstGeom>
          <a:noFill/>
        </p:spPr>
        <p:txBody>
          <a:bodyPr wrap="square">
            <a:spAutoFit/>
          </a:bodyPr>
          <a:lstStyle/>
          <a:p>
            <a:r>
              <a:rPr lang="en-GB" sz="1200" dirty="0">
                <a:latin typeface="Chalkboard" panose="03050602040202020205" pitchFamily="66" charset="77"/>
              </a:rPr>
              <a:t>https://</a:t>
            </a:r>
            <a:r>
              <a:rPr lang="en-GB" sz="1200" dirty="0" err="1">
                <a:latin typeface="Chalkboard" panose="03050602040202020205" pitchFamily="66" charset="77"/>
              </a:rPr>
              <a:t>www.enterpriseintegrationpatterns.com</a:t>
            </a:r>
            <a:r>
              <a:rPr lang="en-GB" sz="1200" dirty="0">
                <a:latin typeface="Chalkboard" panose="03050602040202020205" pitchFamily="66" charset="77"/>
              </a:rPr>
              <a:t>/</a:t>
            </a:r>
            <a:r>
              <a:rPr lang="en-GB" sz="1200" dirty="0" err="1">
                <a:latin typeface="Chalkboard" panose="03050602040202020205" pitchFamily="66" charset="77"/>
              </a:rPr>
              <a:t>gregor.html</a:t>
            </a:r>
            <a:endParaRPr lang="en-GB" sz="1200" dirty="0">
              <a:latin typeface="Chalkboard" panose="03050602040202020205" pitchFamily="66" charset="77"/>
            </a:endParaRPr>
          </a:p>
        </p:txBody>
      </p:sp>
    </p:spTree>
    <p:extLst>
      <p:ext uri="{BB962C8B-B14F-4D97-AF65-F5344CB8AC3E}">
        <p14:creationId xmlns:p14="http://schemas.microsoft.com/office/powerpoint/2010/main" val="758847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187</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8927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600" kern="1200">
                <a:solidFill>
                  <a:schemeClr val="tx1"/>
                </a:solidFill>
                <a:latin typeface="+mn-lt"/>
                <a:ea typeface="+mn-ea"/>
                <a:cs typeface="+mn-cs"/>
              </a:rPr>
              <a:t>www.linkedin.com/in/ian-cooper-2b059b</a:t>
            </a:r>
          </a:p>
        </p:txBody>
      </p:sp>
      <p:sp>
        <p:nvSpPr>
          <p:cNvPr id="44" name="Rectangle 4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2765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21</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64744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22</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225202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647C81-B668-29BC-C9DF-8F15FC1787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78E54F-B543-279F-F2CE-1D4E9B8DDE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3859654-0586-AEDB-E2DC-20F0F69C8A33}"/>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a:solidFill>
                  <a:schemeClr val="tx1"/>
                </a:solidFill>
                <a:latin typeface="+mj-lt"/>
                <a:ea typeface="+mj-ea"/>
                <a:cs typeface="+mj-cs"/>
              </a:rPr>
              <a:t>Repair and Clarification</a:t>
            </a:r>
          </a:p>
        </p:txBody>
      </p:sp>
      <p:sp>
        <p:nvSpPr>
          <p:cNvPr id="12" name="Rectangle 11">
            <a:extLst>
              <a:ext uri="{FF2B5EF4-FFF2-40B4-BE49-F238E27FC236}">
                <a16:creationId xmlns:a16="http://schemas.microsoft.com/office/drawing/2014/main" id="{290C74B5-7A08-7A5A-DEBD-3BDC1EC09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BBB230F-4B34-09EB-C802-7E4BBF153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B465DC8-4B9E-E171-B41B-C4E85801568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161967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89959"/>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718166"/>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1434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3076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0985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4038869672"/>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B5F-972F-BDE8-9482-B1C20FB5BE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8D39E2-95C3-1170-E05A-AFF8610A71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3</a:t>
            </a:fld>
            <a:endParaRPr lang="en-US"/>
          </a:p>
        </p:txBody>
      </p:sp>
      <p:sp>
        <p:nvSpPr>
          <p:cNvPr id="9" name="Title 1">
            <a:extLst>
              <a:ext uri="{FF2B5EF4-FFF2-40B4-BE49-F238E27FC236}">
                <a16:creationId xmlns:a16="http://schemas.microsoft.com/office/drawing/2014/main" id="{83648A70-F539-C47A-4ECC-027E4A5B3104}"/>
              </a:ext>
            </a:extLst>
          </p:cNvPr>
          <p:cNvSpPr>
            <a:spLocks noGrp="1"/>
          </p:cNvSpPr>
          <p:nvPr>
            <p:ph type="title"/>
          </p:nvPr>
        </p:nvSpPr>
        <p:spPr>
          <a:xfrm>
            <a:off x="429369" y="136525"/>
            <a:ext cx="8263890" cy="1434415"/>
          </a:xfrm>
        </p:spPr>
        <p:txBody>
          <a:bodyPr anchor="b">
            <a:normAutofit/>
          </a:bodyPr>
          <a:lstStyle/>
          <a:p>
            <a:r>
              <a:rPr lang="en-US" sz="4700" dirty="0">
                <a:latin typeface="Chalkboard" panose="03050602040202020205" pitchFamily="66" charset="77"/>
              </a:rPr>
              <a:t>Day One Messaging</a:t>
            </a:r>
          </a:p>
        </p:txBody>
      </p:sp>
      <p:graphicFrame>
        <p:nvGraphicFramePr>
          <p:cNvPr id="10" name="Content Placeholder 2">
            <a:extLst>
              <a:ext uri="{FF2B5EF4-FFF2-40B4-BE49-F238E27FC236}">
                <a16:creationId xmlns:a16="http://schemas.microsoft.com/office/drawing/2014/main" id="{AF4D301A-E59A-7323-2024-FF5F67181139}"/>
              </a:ext>
            </a:extLst>
          </p:cNvPr>
          <p:cNvGraphicFramePr>
            <a:graphicFrameLocks noGrp="1"/>
          </p:cNvGraphicFramePr>
          <p:nvPr>
            <p:ph idx="1"/>
            <p:extLst>
              <p:ext uri="{D42A27DB-BD31-4B8C-83A1-F6EECF244321}">
                <p14:modId xmlns:p14="http://schemas.microsoft.com/office/powerpoint/2010/main" val="2518825334"/>
              </p:ext>
            </p:extLst>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43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70031"/>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9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626A-B6B2-8F81-8AC4-4FFEBD337C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5C1415-6095-8230-CA4C-7C36B833C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2E1DFA24-FA12-AEE7-FE2C-D6BA4421B124}"/>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Fat &amp; Skinny</a:t>
            </a:r>
          </a:p>
        </p:txBody>
      </p:sp>
      <p:sp>
        <p:nvSpPr>
          <p:cNvPr id="12" name="Rectangle 11">
            <a:extLst>
              <a:ext uri="{FF2B5EF4-FFF2-40B4-BE49-F238E27FC236}">
                <a16:creationId xmlns:a16="http://schemas.microsoft.com/office/drawing/2014/main" id="{C4DB3890-CEB0-8CC6-EB00-9D726831A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8C3BDE8-6A2F-861F-46CC-FB1136432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1A26898-45BF-0E01-6B59-E1EC4C95E4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21735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26332461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792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72631005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34783892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extLst>
              <p:ext uri="{D42A27DB-BD31-4B8C-83A1-F6EECF244321}">
                <p14:modId xmlns:p14="http://schemas.microsoft.com/office/powerpoint/2010/main" val="438530098"/>
              </p:ext>
            </p:extLst>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01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61092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036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7776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2975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39E19C-B284-4479-D131-D1299CC895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61774-939B-2EAC-03FC-ECD65D2D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FE669C32-36BB-2C1C-D861-7FE319263D5F}"/>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kern="1200" dirty="0">
                <a:solidFill>
                  <a:schemeClr val="tx1"/>
                </a:solidFill>
                <a:latin typeface="+mj-lt"/>
                <a:ea typeface="+mj-ea"/>
                <a:cs typeface="+mj-cs"/>
              </a:rPr>
              <a:t>Domain, Summary &amp; Sequence </a:t>
            </a:r>
          </a:p>
        </p:txBody>
      </p:sp>
      <p:sp>
        <p:nvSpPr>
          <p:cNvPr id="12" name="Rectangle 11">
            <a:extLst>
              <a:ext uri="{FF2B5EF4-FFF2-40B4-BE49-F238E27FC236}">
                <a16:creationId xmlns:a16="http://schemas.microsoft.com/office/drawing/2014/main" id="{A075C8E0-D80F-E709-8C6A-BEB471BBF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E6D7D581-5F0D-F4B4-D0A1-806C754A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F856207-C5BA-F456-C1E6-AA5E998512D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202876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24595504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1326128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48</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605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49</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40826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kern="1200" dirty="0">
                <a:solidFill>
                  <a:schemeClr val="tx1"/>
                </a:solidFill>
                <a:latin typeface="Chalkboard" panose="03050602040202020205" pitchFamily="66" charset="77"/>
                <a:ea typeface="+mj-ea"/>
                <a:cs typeface="+mj-cs"/>
              </a:rPr>
              <a:t>Day Two</a:t>
            </a: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9712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2452A-8015-B1EE-E983-73F815FC128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C26C17D-C2A1-C8E8-2A18-EC1D4CD5FF9E}"/>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Flow</a:t>
            </a:r>
          </a:p>
        </p:txBody>
      </p:sp>
      <p:sp>
        <p:nvSpPr>
          <p:cNvPr id="4" name="Text Placeholder 3">
            <a:extLst>
              <a:ext uri="{FF2B5EF4-FFF2-40B4-BE49-F238E27FC236}">
                <a16:creationId xmlns:a16="http://schemas.microsoft.com/office/drawing/2014/main" id="{ACE417BB-EC40-7489-B311-90E46D06DABF}"/>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2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69CF43F-D065-8A99-8A67-FE07EBCC70B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51</a:t>
            </a:fld>
            <a:endParaRPr lang="en-US"/>
          </a:p>
        </p:txBody>
      </p:sp>
    </p:spTree>
    <p:extLst>
      <p:ext uri="{BB962C8B-B14F-4D97-AF65-F5344CB8AC3E}">
        <p14:creationId xmlns:p14="http://schemas.microsoft.com/office/powerpoint/2010/main" val="239489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Paper Workflows</a:t>
            </a:r>
          </a:p>
        </p:txBody>
      </p:sp>
      <p:sp>
        <p:nvSpPr>
          <p:cNvPr id="13" name="Rectangle 12">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“My life looked good on paper - where, in fact, almost all of it was being lived.”  - Martin Amis</a:t>
            </a:r>
          </a:p>
        </p:txBody>
      </p:sp>
      <p:sp>
        <p:nvSpPr>
          <p:cNvPr id="15"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52</a:t>
            </a:fld>
            <a:endParaRPr lang="en-US"/>
          </a:p>
        </p:txBody>
      </p:sp>
    </p:spTree>
    <p:extLst>
      <p:ext uri="{BB962C8B-B14F-4D97-AF65-F5344CB8AC3E}">
        <p14:creationId xmlns:p14="http://schemas.microsoft.com/office/powerpoint/2010/main" val="8359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53</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997633" cy="369332"/>
          </a:xfrm>
          <a:prstGeom prst="rect">
            <a:avLst/>
          </a:prstGeom>
          <a:noFill/>
        </p:spPr>
        <p:txBody>
          <a:bodyPr wrap="square" rtlCol="0">
            <a:spAutoFit/>
          </a:bodyPr>
          <a:lstStyle/>
          <a:p>
            <a:r>
              <a:rPr lang="en-US" dirty="0">
                <a:latin typeface="Chalkboard" panose="03050602040202020205" pitchFamily="66" charset="77"/>
              </a:rPr>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3080018" cy="369332"/>
          </a:xfrm>
          <a:prstGeom prst="rect">
            <a:avLst/>
          </a:prstGeom>
          <a:noFill/>
        </p:spPr>
        <p:txBody>
          <a:bodyPr wrap="square" rtlCol="0">
            <a:spAutoFit/>
          </a:bodyPr>
          <a:lstStyle/>
          <a:p>
            <a:r>
              <a:rPr lang="en-US" dirty="0">
                <a:latin typeface="Chalkboard" panose="03050602040202020205" pitchFamily="66" charset="77"/>
              </a:rPr>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568919" cy="369332"/>
          </a:xfrm>
          <a:prstGeom prst="rect">
            <a:avLst/>
          </a:prstGeom>
          <a:noFill/>
        </p:spPr>
        <p:txBody>
          <a:bodyPr wrap="square" rtlCol="0">
            <a:spAutoFit/>
          </a:bodyPr>
          <a:lstStyle/>
          <a:p>
            <a:pPr algn="ctr"/>
            <a:r>
              <a:rPr lang="en-US" dirty="0">
                <a:latin typeface="Chalkboard" panose="03050602040202020205" pitchFamily="66" charset="77"/>
              </a:rPr>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568919" cy="369332"/>
          </a:xfrm>
          <a:prstGeom prst="rect">
            <a:avLst/>
          </a:prstGeom>
          <a:noFill/>
        </p:spPr>
        <p:txBody>
          <a:bodyPr wrap="square" rtlCol="0">
            <a:spAutoFit/>
          </a:bodyPr>
          <a:lstStyle/>
          <a:p>
            <a:pPr algn="ctr"/>
            <a:r>
              <a:rPr lang="en-US" dirty="0">
                <a:latin typeface="Chalkboard" panose="03050602040202020205" pitchFamily="66" charset="77"/>
              </a:rPr>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568919" cy="369332"/>
          </a:xfrm>
          <a:prstGeom prst="rect">
            <a:avLst/>
          </a:prstGeom>
          <a:noFill/>
        </p:spPr>
        <p:txBody>
          <a:bodyPr wrap="square" rtlCol="0">
            <a:spAutoFit/>
          </a:bodyPr>
          <a:lstStyle/>
          <a:p>
            <a:pPr algn="ctr"/>
            <a:r>
              <a:rPr lang="en-US" dirty="0">
                <a:latin typeface="Chalkboard" panose="03050602040202020205" pitchFamily="66" charset="77"/>
              </a:rPr>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568919" cy="369332"/>
          </a:xfrm>
          <a:prstGeom prst="rect">
            <a:avLst/>
          </a:prstGeom>
          <a:noFill/>
        </p:spPr>
        <p:txBody>
          <a:bodyPr wrap="square" rtlCol="0">
            <a:spAutoFit/>
          </a:bodyPr>
          <a:lstStyle/>
          <a:p>
            <a:pPr algn="ctr"/>
            <a:r>
              <a:rPr lang="en-US" dirty="0">
                <a:latin typeface="Chalkboard" panose="03050602040202020205" pitchFamily="66" charset="77"/>
              </a:rPr>
              <a:t>Fat</a:t>
            </a:r>
          </a:p>
        </p:txBody>
      </p:sp>
    </p:spTree>
    <p:extLst>
      <p:ext uri="{BB962C8B-B14F-4D97-AF65-F5344CB8AC3E}">
        <p14:creationId xmlns:p14="http://schemas.microsoft.com/office/powerpoint/2010/main" val="4131727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54</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0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55</a:t>
            </a:fld>
            <a:endParaRPr lang="en-US"/>
          </a:p>
        </p:txBody>
      </p:sp>
    </p:spTree>
    <p:extLst>
      <p:ext uri="{BB962C8B-B14F-4D97-AF65-F5344CB8AC3E}">
        <p14:creationId xmlns:p14="http://schemas.microsoft.com/office/powerpoint/2010/main" val="1239996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56</a:t>
            </a:fld>
            <a:endParaRPr lang="en-US"/>
          </a:p>
        </p:txBody>
      </p:sp>
    </p:spTree>
    <p:extLst>
      <p:ext uri="{BB962C8B-B14F-4D97-AF65-F5344CB8AC3E}">
        <p14:creationId xmlns:p14="http://schemas.microsoft.com/office/powerpoint/2010/main" val="140382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57</a:t>
            </a:fld>
            <a:endParaRPr lang="en-US"/>
          </a:p>
        </p:txBody>
      </p:sp>
    </p:spTree>
    <p:extLst>
      <p:ext uri="{BB962C8B-B14F-4D97-AF65-F5344CB8AC3E}">
        <p14:creationId xmlns:p14="http://schemas.microsoft.com/office/powerpoint/2010/main" val="124448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1"/>
        <p:cNvGrpSpPr/>
        <p:nvPr/>
      </p:nvGrpSpPr>
      <p:grpSpPr>
        <a:xfrm>
          <a:off x="0" y="0"/>
          <a:ext cx="0" cy="0"/>
          <a:chOff x="0" y="0"/>
          <a:chExt cx="0" cy="0"/>
        </a:xfrm>
      </p:grpSpPr>
      <p:sp useBgFill="1">
        <p:nvSpPr>
          <p:cNvPr id="428" name="Rectangle 4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Google Shape;422;p83"/>
          <p:cNvSpPr txBox="1">
            <a:spLocks noGrp="1"/>
          </p:cNvSpPr>
          <p:nvPr>
            <p:ph type="title"/>
          </p:nvPr>
        </p:nvSpPr>
        <p:spPr>
          <a:xfrm>
            <a:off x="628650" y="365125"/>
            <a:ext cx="7886700" cy="1325563"/>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4700" kern="1200" dirty="0">
                <a:solidFill>
                  <a:schemeClr val="tx1"/>
                </a:solidFill>
                <a:latin typeface="Chalkboard" panose="03050602040202020205" pitchFamily="66" charset="77"/>
              </a:rPr>
              <a:t>What is a microservice?</a:t>
            </a:r>
          </a:p>
        </p:txBody>
      </p:sp>
      <p:sp>
        <p:nvSpPr>
          <p:cNvPr id="4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Google Shape;423;p83"/>
          <p:cNvSpPr txBox="1"/>
          <p:nvPr/>
        </p:nvSpPr>
        <p:spPr>
          <a:xfrm>
            <a:off x="628650" y="1929384"/>
            <a:ext cx="7886700" cy="4251960"/>
          </a:xfrm>
          <a:prstGeom prst="rect">
            <a:avLst/>
          </a:prstGeom>
        </p:spPr>
        <p:txBody>
          <a:bodyPr spcFirstLastPara="1" vert="horz" lIns="91440" tIns="45720" rIns="91440" bIns="45720" rtlCol="0" anchorCtr="0">
            <a:normAutofit/>
          </a:bodyPr>
          <a:lstStyle/>
          <a:p>
            <a:pPr defTabSz="914400">
              <a:lnSpc>
                <a:spcPct val="90000"/>
              </a:lnSpc>
              <a:spcAft>
                <a:spcPts val="600"/>
              </a:spcAft>
            </a:pPr>
            <a:r>
              <a:rPr lang="en-US" sz="1900" dirty="0">
                <a:latin typeface="Chalkboard" panose="03050602040202020205" pitchFamily="66" charset="77"/>
                <a:sym typeface="Ubuntu"/>
              </a:rPr>
              <a:t>SOA is focused on business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These </a:t>
            </a:r>
            <a:r>
              <a:rPr lang="en-US" sz="1900" i="1" dirty="0">
                <a:latin typeface="Chalkboard" panose="03050602040202020205" pitchFamily="66" charset="77"/>
                <a:sym typeface="Ubuntu"/>
              </a:rPr>
              <a:t>processes</a:t>
            </a:r>
            <a:r>
              <a:rPr lang="en-US" sz="1900" dirty="0">
                <a:latin typeface="Chalkboard" panose="03050602040202020205" pitchFamily="66" charset="77"/>
                <a:sym typeface="Ubuntu"/>
              </a:rPr>
              <a:t> are performed in different steps (also called </a:t>
            </a:r>
            <a:r>
              <a:rPr lang="en-US" sz="1900" i="1" dirty="0">
                <a:latin typeface="Chalkboard" panose="03050602040202020205" pitchFamily="66" charset="77"/>
                <a:sym typeface="Ubuntu"/>
              </a:rPr>
              <a:t>activities</a:t>
            </a:r>
            <a:r>
              <a:rPr lang="en-US" sz="1900" dirty="0">
                <a:latin typeface="Chalkboard" panose="03050602040202020205" pitchFamily="66" charset="77"/>
                <a:sym typeface="Ubuntu"/>
              </a:rPr>
              <a:t> or </a:t>
            </a:r>
            <a:r>
              <a:rPr lang="en-US" sz="1900" i="1" dirty="0">
                <a:latin typeface="Chalkboard" panose="03050602040202020205" pitchFamily="66" charset="77"/>
                <a:sym typeface="Ubuntu"/>
              </a:rPr>
              <a:t>tasks</a:t>
            </a:r>
            <a:r>
              <a:rPr lang="en-US" sz="1900" dirty="0">
                <a:latin typeface="Chalkboard" panose="03050602040202020205" pitchFamily="66" charset="77"/>
                <a:sym typeface="Ubuntu"/>
              </a:rPr>
              <a:t>) on different systems. The primary goal of a </a:t>
            </a:r>
            <a:r>
              <a:rPr lang="en-US" sz="1900" b="1" dirty="0">
                <a:latin typeface="Chalkboard" panose="03050602040202020205" pitchFamily="66" charset="77"/>
                <a:sym typeface="Ubuntu"/>
              </a:rPr>
              <a:t>service</a:t>
            </a:r>
            <a:r>
              <a:rPr lang="en-US" sz="1900" dirty="0">
                <a:latin typeface="Chalkboard" panose="03050602040202020205" pitchFamily="66" charset="77"/>
                <a:sym typeface="Ubuntu"/>
              </a:rPr>
              <a:t> is to represent a “natural” step of business functionality. That is, according to the domain for which it’s provided, </a:t>
            </a:r>
            <a:r>
              <a:rPr lang="en-US" sz="1900" i="1" dirty="0">
                <a:latin typeface="Chalkboard" panose="03050602040202020205" pitchFamily="66" charset="77"/>
                <a:sym typeface="Ubuntu"/>
              </a:rPr>
              <a:t>a service should represent a self-contained functionality that corresponds to a real-world business activity</a:t>
            </a:r>
            <a:r>
              <a:rPr lang="en-US" sz="1900" dirty="0">
                <a:latin typeface="Chalkboard" panose="03050602040202020205" pitchFamily="66" charset="77"/>
                <a:sym typeface="Ubuntu"/>
              </a:rPr>
              <a:t>.</a:t>
            </a:r>
          </a:p>
          <a:p>
            <a:pPr indent="-228600" defTabSz="914400">
              <a:lnSpc>
                <a:spcPct val="90000"/>
              </a:lnSpc>
              <a:spcAft>
                <a:spcPts val="600"/>
              </a:spcAft>
              <a:buFont typeface="Arial" panose="020B0604020202020204" pitchFamily="34" charset="0"/>
              <a:buChar char="•"/>
            </a:pPr>
            <a:endParaRPr lang="en-US" sz="1900" dirty="0">
              <a:latin typeface="Chalkboard" panose="03050602040202020205" pitchFamily="66" charset="77"/>
            </a:endParaRPr>
          </a:p>
          <a:p>
            <a:pPr defTabSz="914400">
              <a:lnSpc>
                <a:spcPct val="90000"/>
              </a:lnSpc>
              <a:spcAft>
                <a:spcPts val="600"/>
              </a:spcAft>
            </a:pPr>
            <a:r>
              <a:rPr lang="en-US" sz="1900" dirty="0" err="1">
                <a:latin typeface="Chalkboard" panose="03050602040202020205" pitchFamily="66" charset="77"/>
              </a:rPr>
              <a:t>Josuttis</a:t>
            </a:r>
            <a:r>
              <a:rPr lang="en-US" sz="1900" dirty="0">
                <a:latin typeface="Chalkboard" panose="03050602040202020205" pitchFamily="66" charset="77"/>
              </a:rPr>
              <a:t>, Nicolai M.. SOA in Practice: The Art of Distributed System Design . O'Reilly Media. Kindle Edition. </a:t>
            </a:r>
          </a:p>
        </p:txBody>
      </p:sp>
    </p:spTree>
    <p:extLst>
      <p:ext uri="{BB962C8B-B14F-4D97-AF65-F5344CB8AC3E}">
        <p14:creationId xmlns:p14="http://schemas.microsoft.com/office/powerpoint/2010/main" val="356376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364501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2D99F3-2392-0304-9CC8-4BAE514E7DA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891EB9-BE7E-9F1A-8A04-B4E98444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784FD2-26A9-FF8E-A8AB-C61BB52C66C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Conversations</a:t>
            </a:r>
          </a:p>
        </p:txBody>
      </p:sp>
      <p:sp>
        <p:nvSpPr>
          <p:cNvPr id="12" name="Rectangle 11">
            <a:extLst>
              <a:ext uri="{FF2B5EF4-FFF2-40B4-BE49-F238E27FC236}">
                <a16:creationId xmlns:a16="http://schemas.microsoft.com/office/drawing/2014/main" id="{BBB7913F-11E4-D4AC-3C82-61FAFB1A4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B34AA71F-F34A-68F1-2D03-3B7FAAC84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09DAE8-527F-7A3C-100E-4C351544ACB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6</a:t>
            </a:fld>
            <a:endParaRPr lang="en-US"/>
          </a:p>
        </p:txBody>
      </p:sp>
    </p:spTree>
    <p:extLst>
      <p:ext uri="{BB962C8B-B14F-4D97-AF65-F5344CB8AC3E}">
        <p14:creationId xmlns:p14="http://schemas.microsoft.com/office/powerpoint/2010/main" val="983418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60</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61</a:t>
            </a:fld>
            <a:endParaRPr lang="en-US"/>
          </a:p>
        </p:txBody>
      </p:sp>
    </p:spTree>
    <p:extLst>
      <p:ext uri="{BB962C8B-B14F-4D97-AF65-F5344CB8AC3E}">
        <p14:creationId xmlns:p14="http://schemas.microsoft.com/office/powerpoint/2010/main" val="3735360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62</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63</a:t>
            </a:fld>
            <a:endParaRPr lang="en-US"/>
          </a:p>
        </p:txBody>
      </p:sp>
    </p:spTree>
    <p:extLst>
      <p:ext uri="{BB962C8B-B14F-4D97-AF65-F5344CB8AC3E}">
        <p14:creationId xmlns:p14="http://schemas.microsoft.com/office/powerpoint/2010/main" val="380566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8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3573385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66</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67</a:t>
            </a:fld>
            <a:endParaRPr lang="en-US"/>
          </a:p>
        </p:txBody>
      </p:sp>
    </p:spTree>
    <p:extLst>
      <p:ext uri="{BB962C8B-B14F-4D97-AF65-F5344CB8AC3E}">
        <p14:creationId xmlns:p14="http://schemas.microsoft.com/office/powerpoint/2010/main" val="4155510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68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69</a:t>
            </a:fld>
            <a:endParaRPr lang="en-US"/>
          </a:p>
        </p:txBody>
      </p:sp>
    </p:spTree>
    <p:extLst>
      <p:ext uri="{BB962C8B-B14F-4D97-AF65-F5344CB8AC3E}">
        <p14:creationId xmlns:p14="http://schemas.microsoft.com/office/powerpoint/2010/main" val="353647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F7DF58-2A9B-C4C1-D4C8-2FE0EED8DD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89BED8C2-13B8-79FF-35DA-E3E49C9B3DAE}"/>
              </a:ext>
            </a:extLst>
          </p:cNvPr>
          <p:cNvSpPr txBox="1">
            <a:spLocks/>
          </p:cNvSpPr>
          <p:nvPr/>
        </p:nvSpPr>
        <p:spPr>
          <a:xfrm>
            <a:off x="628649" y="1093788"/>
            <a:ext cx="7879841" cy="2967208"/>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7000" dirty="0">
                <a:latin typeface="Chalkboard" panose="03050602040202020205" pitchFamily="66" charset="77"/>
              </a:rPr>
              <a:t>In &amp; Out</a:t>
            </a:r>
            <a:endParaRPr lang="en-US" sz="7000" kern="1200" dirty="0">
              <a:solidFill>
                <a:schemeClr val="tx1"/>
              </a:solidFill>
              <a:latin typeface="Chalkboard" panose="03050602040202020205" pitchFamily="66" charset="77"/>
            </a:endParaRP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14E500F-D1A3-55B3-E0EF-7C9AEA8AA4E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solidFill>
                  <a:schemeClr val="tx1">
                    <a:lumMod val="50000"/>
                    <a:lumOff val="50000"/>
                  </a:schemeClr>
                </a:solidFill>
              </a:rPr>
              <a:pPr defTabSz="914400">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387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70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9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71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0CDE8F-D1BB-F715-A312-6D0B6119C8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C8CD31-3E19-DF15-5099-F580003DE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436A6F6-8838-E351-5128-32093038D8AB}"/>
              </a:ext>
            </a:extLst>
          </p:cNvPr>
          <p:cNvSpPr>
            <a:spLocks noGrp="1"/>
          </p:cNvSpPr>
          <p:nvPr>
            <p:ph type="title"/>
          </p:nvPr>
        </p:nvSpPr>
        <p:spPr>
          <a:xfrm>
            <a:off x="628650" y="1122362"/>
            <a:ext cx="4796790" cy="4135437"/>
          </a:xfrm>
        </p:spPr>
        <p:txBody>
          <a:bodyPr vert="horz" lIns="91440" tIns="45720" rIns="91440" bIns="45720" rtlCol="0" anchor="b">
            <a:normAutofit/>
          </a:bodyPr>
          <a:lstStyle/>
          <a:p>
            <a:pPr defTabSz="914400">
              <a:lnSpc>
                <a:spcPct val="90000"/>
              </a:lnSpc>
            </a:pPr>
            <a:r>
              <a:rPr lang="en-US" sz="4800" kern="1200" dirty="0">
                <a:solidFill>
                  <a:schemeClr val="tx1"/>
                </a:solidFill>
                <a:latin typeface="Chalkboard" panose="03050602040202020205" pitchFamily="66" charset="77"/>
              </a:rPr>
              <a:t>Reactive programming</a:t>
            </a:r>
          </a:p>
        </p:txBody>
      </p:sp>
      <p:sp>
        <p:nvSpPr>
          <p:cNvPr id="11" name="Rectangle 10">
            <a:extLst>
              <a:ext uri="{FF2B5EF4-FFF2-40B4-BE49-F238E27FC236}">
                <a16:creationId xmlns:a16="http://schemas.microsoft.com/office/drawing/2014/main" id="{9BFB7C6B-C161-DAAB-187A-09544A612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8233A-70C4-BBFC-C5C4-934BDE300999}"/>
              </a:ext>
            </a:extLst>
          </p:cNvPr>
          <p:cNvSpPr>
            <a:spLocks noGrp="1"/>
          </p:cNvSpPr>
          <p:nvPr>
            <p:ph type="body" idx="1"/>
          </p:nvPr>
        </p:nvSpPr>
        <p:spPr>
          <a:xfrm>
            <a:off x="5946085" y="1232452"/>
            <a:ext cx="2400300" cy="3850919"/>
          </a:xfrm>
        </p:spPr>
        <p:txBody>
          <a:bodyPr vert="horz" lIns="91440" tIns="45720" rIns="91440" bIns="45720" rtlCol="0" anchor="b">
            <a:normAutofit/>
          </a:bodyPr>
          <a:lstStyle/>
          <a:p>
            <a:pPr defTabSz="914400">
              <a:lnSpc>
                <a:spcPct val="90000"/>
              </a:lnSpc>
              <a:spcBef>
                <a:spcPts val="1000"/>
              </a:spcBef>
            </a:pP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A0C24644-5050-558C-016E-2B1AA1A94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31062D6-DD93-DE36-569A-B9116D03332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72</a:t>
            </a:fld>
            <a:endParaRPr lang="en-US"/>
          </a:p>
        </p:txBody>
      </p:sp>
    </p:spTree>
    <p:extLst>
      <p:ext uri="{BB962C8B-B14F-4D97-AF65-F5344CB8AC3E}">
        <p14:creationId xmlns:p14="http://schemas.microsoft.com/office/powerpoint/2010/main" val="1597791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0A879D-4B86-1D00-AD00-DF88A46AD0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2142B4-7308-9751-9BB2-2553DE1B1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A79C651A-548F-EE4D-3B8F-57A6FF5327A3}"/>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Object Oriented Programming</a:t>
            </a:r>
          </a:p>
        </p:txBody>
      </p:sp>
      <p:sp>
        <p:nvSpPr>
          <p:cNvPr id="12" name="Rectangle 11">
            <a:extLst>
              <a:ext uri="{FF2B5EF4-FFF2-40B4-BE49-F238E27FC236}">
                <a16:creationId xmlns:a16="http://schemas.microsoft.com/office/drawing/2014/main" id="{2D15D1A8-BE55-F8DD-658D-B10F7685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D3D69A25-D4B8-B2CD-2228-3B2FC1D0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B3B39F3-8609-C466-C4AC-DAC3DEC939F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73</a:t>
            </a:fld>
            <a:endParaRPr lang="en-US"/>
          </a:p>
        </p:txBody>
      </p:sp>
    </p:spTree>
    <p:extLst>
      <p:ext uri="{BB962C8B-B14F-4D97-AF65-F5344CB8AC3E}">
        <p14:creationId xmlns:p14="http://schemas.microsoft.com/office/powerpoint/2010/main" val="208631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74</a:t>
            </a:fld>
            <a:endParaRPr lang="en-US"/>
          </a:p>
        </p:txBody>
      </p:sp>
    </p:spTree>
    <p:extLst>
      <p:ext uri="{BB962C8B-B14F-4D97-AF65-F5344CB8AC3E}">
        <p14:creationId xmlns:p14="http://schemas.microsoft.com/office/powerpoint/2010/main" val="263344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75</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052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71300-219E-7507-348A-782379F895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2CF66-325D-B174-3E0B-05DD677D1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8318F81-37CC-1BFD-3454-2BD2D63BD18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Data Flow Programming</a:t>
            </a:r>
          </a:p>
        </p:txBody>
      </p:sp>
      <p:sp>
        <p:nvSpPr>
          <p:cNvPr id="12" name="Rectangle 11">
            <a:extLst>
              <a:ext uri="{FF2B5EF4-FFF2-40B4-BE49-F238E27FC236}">
                <a16:creationId xmlns:a16="http://schemas.microsoft.com/office/drawing/2014/main" id="{FB082CFA-1F8C-815D-20D3-52DEB92A3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5EEBBF02-CF1C-0557-10A5-E024B7D1E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E1E35B-5E0F-E9D0-CAD5-0384886934AE}"/>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76</a:t>
            </a:fld>
            <a:endParaRPr lang="en-US"/>
          </a:p>
        </p:txBody>
      </p:sp>
    </p:spTree>
    <p:extLst>
      <p:ext uri="{BB962C8B-B14F-4D97-AF65-F5344CB8AC3E}">
        <p14:creationId xmlns:p14="http://schemas.microsoft.com/office/powerpoint/2010/main" val="260024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77</a:t>
            </a:fld>
            <a:endParaRPr lang="en-US"/>
          </a:p>
        </p:txBody>
      </p:sp>
    </p:spTree>
    <p:extLst>
      <p:ext uri="{BB962C8B-B14F-4D97-AF65-F5344CB8AC3E}">
        <p14:creationId xmlns:p14="http://schemas.microsoft.com/office/powerpoint/2010/main" val="200361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78</a:t>
            </a:fld>
            <a:endParaRPr lang="en-US"/>
          </a:p>
        </p:txBody>
      </p:sp>
    </p:spTree>
    <p:extLst>
      <p:ext uri="{BB962C8B-B14F-4D97-AF65-F5344CB8AC3E}">
        <p14:creationId xmlns:p14="http://schemas.microsoft.com/office/powerpoint/2010/main" val="3699443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79</a:t>
            </a:fld>
            <a:endParaRPr lang="en-US"/>
          </a:p>
        </p:txBody>
      </p:sp>
    </p:spTree>
    <p:extLst>
      <p:ext uri="{BB962C8B-B14F-4D97-AF65-F5344CB8AC3E}">
        <p14:creationId xmlns:p14="http://schemas.microsoft.com/office/powerpoint/2010/main" val="390594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010722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80</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12810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Flow Based Programming</a:t>
            </a:r>
          </a:p>
        </p:txBody>
      </p:sp>
      <p:sp>
        <p:nvSpPr>
          <p:cNvPr id="12" name="Rectangle 11">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5946085" y="1232452"/>
            <a:ext cx="2400300" cy="3850919"/>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Bef>
                <a:spcPts val="1000"/>
              </a:spcBef>
            </a:pPr>
            <a:r>
              <a:rPr lang="en-US" sz="2400" kern="1200" dirty="0">
                <a:solidFill>
                  <a:srgbClr val="FFFFFF"/>
                </a:solidFill>
                <a:latin typeface="Chalkboard" panose="03050602040202020205" pitchFamily="66" charset="77"/>
                <a:ea typeface="+mn-ea"/>
                <a:cs typeface="+mn-cs"/>
              </a:rPr>
              <a:t>“Everything Flows and Nothing Stays.”  - Heraclitus</a:t>
            </a:r>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81</a:t>
            </a:fld>
            <a:endParaRPr lang="en-US"/>
          </a:p>
        </p:txBody>
      </p:sp>
    </p:spTree>
    <p:extLst>
      <p:ext uri="{BB962C8B-B14F-4D97-AF65-F5344CB8AC3E}">
        <p14:creationId xmlns:p14="http://schemas.microsoft.com/office/powerpoint/2010/main" val="1034757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82</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54601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83</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1224231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84</a:t>
            </a:fld>
            <a:endParaRPr lang="en-US"/>
          </a:p>
        </p:txBody>
      </p:sp>
    </p:spTree>
    <p:extLst>
      <p:ext uri="{BB962C8B-B14F-4D97-AF65-F5344CB8AC3E}">
        <p14:creationId xmlns:p14="http://schemas.microsoft.com/office/powerpoint/2010/main" val="8133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85</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263466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86</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4287104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87</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12408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30240773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Tree>
    <p:extLst>
      <p:ext uri="{BB962C8B-B14F-4D97-AF65-F5344CB8AC3E}">
        <p14:creationId xmlns:p14="http://schemas.microsoft.com/office/powerpoint/2010/main" val="72476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8180072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80666-D066-13CB-64D0-5B1E14DFDE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3584EB5-89B4-DA6A-5DE4-C7F8C7C47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4C1BE112-6DC0-5AB1-0396-03D4DA2866B5}"/>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mj-lt"/>
                <a:ea typeface="+mj-ea"/>
                <a:cs typeface="+mj-cs"/>
              </a:rPr>
              <a:t>Example</a:t>
            </a:r>
          </a:p>
        </p:txBody>
      </p:sp>
      <p:sp>
        <p:nvSpPr>
          <p:cNvPr id="12" name="Rectangle 11">
            <a:extLst>
              <a:ext uri="{FF2B5EF4-FFF2-40B4-BE49-F238E27FC236}">
                <a16:creationId xmlns:a16="http://schemas.microsoft.com/office/drawing/2014/main" id="{DF7A927A-375E-5805-B585-616BB1C17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EE354881-EA05-78CE-076B-8AE623F0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FF857A-7FD4-F5F7-9872-E722822FF3E8}"/>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90</a:t>
            </a:fld>
            <a:endParaRPr lang="en-US"/>
          </a:p>
        </p:txBody>
      </p:sp>
    </p:spTree>
    <p:extLst>
      <p:ext uri="{BB962C8B-B14F-4D97-AF65-F5344CB8AC3E}">
        <p14:creationId xmlns:p14="http://schemas.microsoft.com/office/powerpoint/2010/main" val="4173986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96FB5-A210-4F8D-E58B-32F8EF3E4847}"/>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DA66406-21AE-65F6-F16F-09F32796A8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25DC7565-1B17-DBE7-DD87-7423CC770FE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91</a:t>
            </a:fld>
            <a:endParaRPr lang="en-US"/>
          </a:p>
        </p:txBody>
      </p:sp>
      <p:sp>
        <p:nvSpPr>
          <p:cNvPr id="5" name="TextBox 4">
            <a:extLst>
              <a:ext uri="{FF2B5EF4-FFF2-40B4-BE49-F238E27FC236}">
                <a16:creationId xmlns:a16="http://schemas.microsoft.com/office/drawing/2014/main" id="{93BC530B-6025-B8C0-34DB-3CBE67947C29}"/>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3DC3D20E-F62C-4EDD-45E8-971E9A070769}"/>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320C77F-D5D1-EE44-8FAF-C624FF358781}"/>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864D1A24-2471-F853-136E-0A2C60F42B09}"/>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799F-3BFF-CF2C-BCFE-7C5FF7B68810}"/>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434373-D773-777B-731C-AC53671F5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560A8699-4A7E-EEEF-E024-3F28F36D15C0}"/>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92</a:t>
            </a:fld>
            <a:endParaRPr lang="en-US"/>
          </a:p>
        </p:txBody>
      </p:sp>
      <p:sp>
        <p:nvSpPr>
          <p:cNvPr id="6" name="TextBox 5">
            <a:extLst>
              <a:ext uri="{FF2B5EF4-FFF2-40B4-BE49-F238E27FC236}">
                <a16:creationId xmlns:a16="http://schemas.microsoft.com/office/drawing/2014/main" id="{5747FC66-C105-A24F-7836-826A3A3FE267}"/>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89DC0C23-60A1-8DDC-A589-48EF958968A5}"/>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8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E473-2206-A409-9F4B-DD906910939F}"/>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B4E35D-9BDB-0150-A3E0-6E4286F79E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39E4EE36-97BC-36B4-B992-98FEA563A32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93</a:t>
            </a:fld>
            <a:endParaRPr lang="en-US"/>
          </a:p>
        </p:txBody>
      </p:sp>
    </p:spTree>
    <p:extLst>
      <p:ext uri="{BB962C8B-B14F-4D97-AF65-F5344CB8AC3E}">
        <p14:creationId xmlns:p14="http://schemas.microsoft.com/office/powerpoint/2010/main" val="171168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E411-9072-24C7-8654-6D701C97ADDD}"/>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CCBD007-3CBC-2B57-1F02-647B76DD0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D2F7D4CC-615F-55CD-58B0-BA4CFB7A1658}"/>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Tree>
    <p:extLst>
      <p:ext uri="{BB962C8B-B14F-4D97-AF65-F5344CB8AC3E}">
        <p14:creationId xmlns:p14="http://schemas.microsoft.com/office/powerpoint/2010/main" val="200090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0523-28AE-3DC0-6FEC-BA7DAE1E9BCB}"/>
            </a:ext>
          </a:extLst>
        </p:cNvPr>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CB5CBD3-3874-2D06-517A-89CF646204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E58208C1-EFA6-24D3-B2B6-D794E41B0835}"/>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95</a:t>
            </a:fld>
            <a:endParaRPr lang="en-US"/>
          </a:p>
        </p:txBody>
      </p:sp>
    </p:spTree>
    <p:extLst>
      <p:ext uri="{BB962C8B-B14F-4D97-AF65-F5344CB8AC3E}">
        <p14:creationId xmlns:p14="http://schemas.microsoft.com/office/powerpoint/2010/main" val="4090692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25970-B580-1A04-9D9B-D96C63FC79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8EE460-8D0B-A83F-00F8-187C46D96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3C1AF87-48D5-8B28-15CC-31609481D746}"/>
              </a:ext>
            </a:extLst>
          </p:cNvPr>
          <p:cNvSpPr txBox="1">
            <a:spLocks/>
          </p:cNvSpPr>
          <p:nvPr/>
        </p:nvSpPr>
        <p:spPr>
          <a:xfrm>
            <a:off x="628650" y="1122362"/>
            <a:ext cx="4711446" cy="4135437"/>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kern="1200" dirty="0">
                <a:solidFill>
                  <a:schemeClr val="tx1"/>
                </a:solidFill>
                <a:latin typeface="Chalkboard" panose="03050602040202020205" pitchFamily="66" charset="77"/>
              </a:rPr>
              <a:t>SOA Architectures</a:t>
            </a:r>
          </a:p>
        </p:txBody>
      </p:sp>
      <p:sp>
        <p:nvSpPr>
          <p:cNvPr id="12" name="Rectangle 11">
            <a:extLst>
              <a:ext uri="{FF2B5EF4-FFF2-40B4-BE49-F238E27FC236}">
                <a16:creationId xmlns:a16="http://schemas.microsoft.com/office/drawing/2014/main" id="{2F8AF073-21F6-B0D7-C19F-617BC0E45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92B8D248-60A4-91E5-429E-9674C24D9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BEA6F7-3ACB-54DF-A251-BC5FC78D89B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96</a:t>
            </a:fld>
            <a:endParaRPr lang="en-US"/>
          </a:p>
        </p:txBody>
      </p:sp>
    </p:spTree>
    <p:extLst>
      <p:ext uri="{BB962C8B-B14F-4D97-AF65-F5344CB8AC3E}">
        <p14:creationId xmlns:p14="http://schemas.microsoft.com/office/powerpoint/2010/main" val="1270134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97</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264842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98</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0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42403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54840</TotalTime>
  <Words>9776</Words>
  <Application>Microsoft Macintosh PowerPoint</Application>
  <PresentationFormat>On-screen Show (4:3)</PresentationFormat>
  <Paragraphs>1229</Paragraphs>
  <Slides>187</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187</vt:i4>
      </vt:variant>
    </vt:vector>
  </HeadingPairs>
  <TitlesOfParts>
    <vt:vector size="193" baseType="lpstr">
      <vt:lpstr>Arial</vt:lpstr>
      <vt:lpstr>Calibri</vt:lpstr>
      <vt:lpstr>Chalkboard</vt:lpstr>
      <vt:lpstr>Inter-Regular</vt:lpstr>
      <vt:lpstr>Palatino Linotype</vt:lpstr>
      <vt:lpstr>Office Theme</vt:lpstr>
      <vt:lpstr>Practical Messaging</vt:lpstr>
      <vt:lpstr>Who are you?</vt:lpstr>
      <vt:lpstr>Day One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Automation</vt:lpstr>
      <vt:lpstr>What is a microservice?</vt:lpstr>
      <vt:lpstr>PowerPoint Presentation</vt:lpstr>
      <vt:lpstr>Value Stream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1271</cp:revision>
  <dcterms:created xsi:type="dcterms:W3CDTF">2012-05-22T19:34:54Z</dcterms:created>
  <dcterms:modified xsi:type="dcterms:W3CDTF">2025-01-26T16:19:03Z</dcterms:modified>
</cp:coreProperties>
</file>